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ppt/tags/tag30.xml" ContentType="application/vnd.openxmlformats-officedocument.presentationml.tags+xml"/>
  <Override PartName="/ppt/notesSlides/notesSlide31.xml" ContentType="application/vnd.openxmlformats-officedocument.presentationml.notesSlide+xml"/>
  <Override PartName="/ppt/tags/tag31.xml" ContentType="application/vnd.openxmlformats-officedocument.presentationml.tags+xml"/>
  <Override PartName="/ppt/notesSlides/notesSlide32.xml" ContentType="application/vnd.openxmlformats-officedocument.presentationml.notesSlide+xml"/>
  <Override PartName="/ppt/tags/tag32.xml" ContentType="application/vnd.openxmlformats-officedocument.presentationml.tags+xml"/>
  <Override PartName="/ppt/notesSlides/notesSlide33.xml" ContentType="application/vnd.openxmlformats-officedocument.presentationml.notesSlide+xml"/>
  <Override PartName="/ppt/tags/tag33.xml" ContentType="application/vnd.openxmlformats-officedocument.presentationml.tags+xml"/>
  <Override PartName="/ppt/notesSlides/notesSlide34.xml" ContentType="application/vnd.openxmlformats-officedocument.presentationml.notesSlide+xml"/>
  <Override PartName="/ppt/tags/tag34.xml" ContentType="application/vnd.openxmlformats-officedocument.presentationml.tags+xml"/>
  <Override PartName="/ppt/notesSlides/notesSlide35.xml" ContentType="application/vnd.openxmlformats-officedocument.presentationml.notesSlide+xml"/>
  <Override PartName="/ppt/tags/tag35.xml" ContentType="application/vnd.openxmlformats-officedocument.presentationml.tags+xml"/>
  <Override PartName="/ppt/notesSlides/notesSlide36.xml" ContentType="application/vnd.openxmlformats-officedocument.presentationml.notesSlide+xml"/>
  <Override PartName="/ppt/tags/tag36.xml" ContentType="application/vnd.openxmlformats-officedocument.presentationml.tags+xml"/>
  <Override PartName="/ppt/notesSlides/notesSlide37.xml" ContentType="application/vnd.openxmlformats-officedocument.presentationml.notesSlide+xml"/>
  <Override PartName="/ppt/tags/tag37.xml" ContentType="application/vnd.openxmlformats-officedocument.presentationml.tags+xml"/>
  <Override PartName="/ppt/notesSlides/notesSlide38.xml" ContentType="application/vnd.openxmlformats-officedocument.presentationml.notesSlide+xml"/>
  <Override PartName="/ppt/tags/tag38.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4"/>
  </p:sldMasterIdLst>
  <p:notesMasterIdLst>
    <p:notesMasterId r:id="rId49"/>
  </p:notesMasterIdLst>
  <p:sldIdLst>
    <p:sldId id="443" r:id="rId5"/>
    <p:sldId id="2141411640" r:id="rId6"/>
    <p:sldId id="2141411648" r:id="rId7"/>
    <p:sldId id="2141411668" r:id="rId8"/>
    <p:sldId id="2141411669" r:id="rId9"/>
    <p:sldId id="2141411670" r:id="rId10"/>
    <p:sldId id="2141411671" r:id="rId11"/>
    <p:sldId id="2141411673" r:id="rId12"/>
    <p:sldId id="2141411675" r:id="rId13"/>
    <p:sldId id="2141411674" r:id="rId14"/>
    <p:sldId id="2141411667" r:id="rId15"/>
    <p:sldId id="2141411650" r:id="rId16"/>
    <p:sldId id="2141411649" r:id="rId17"/>
    <p:sldId id="2141411652" r:id="rId18"/>
    <p:sldId id="2141411695" r:id="rId19"/>
    <p:sldId id="2141411696" r:id="rId20"/>
    <p:sldId id="2141411654" r:id="rId21"/>
    <p:sldId id="2141411694" r:id="rId22"/>
    <p:sldId id="2141411655" r:id="rId23"/>
    <p:sldId id="2141411658" r:id="rId24"/>
    <p:sldId id="2141411661" r:id="rId25"/>
    <p:sldId id="2141411663" r:id="rId26"/>
    <p:sldId id="2141411664" r:id="rId27"/>
    <p:sldId id="2141411665" r:id="rId28"/>
    <p:sldId id="2141411676" r:id="rId29"/>
    <p:sldId id="2141411666" r:id="rId30"/>
    <p:sldId id="2141411678" r:id="rId31"/>
    <p:sldId id="2141411659" r:id="rId32"/>
    <p:sldId id="2141411660" r:id="rId33"/>
    <p:sldId id="2141411680" r:id="rId34"/>
    <p:sldId id="2141411681" r:id="rId35"/>
    <p:sldId id="2141411682" r:id="rId36"/>
    <p:sldId id="2141411683" r:id="rId37"/>
    <p:sldId id="2141411684" r:id="rId38"/>
    <p:sldId id="2141411685" r:id="rId39"/>
    <p:sldId id="2141411686" r:id="rId40"/>
    <p:sldId id="2141411687" r:id="rId41"/>
    <p:sldId id="2141411688" r:id="rId42"/>
    <p:sldId id="2141411689" r:id="rId43"/>
    <p:sldId id="2141411690" r:id="rId44"/>
    <p:sldId id="2141411692" r:id="rId45"/>
    <p:sldId id="2141411691" r:id="rId46"/>
    <p:sldId id="2141411693" r:id="rId47"/>
    <p:sldId id="2141411638" r:id="rId4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E86F6"/>
    <a:srgbClr val="FFFFFF"/>
    <a:srgbClr val="7CBAFF"/>
    <a:srgbClr val="3A5D89"/>
    <a:srgbClr val="06418C"/>
    <a:srgbClr val="2A289D"/>
    <a:srgbClr val="B1C6E0"/>
    <a:srgbClr val="F8F8F8"/>
    <a:srgbClr val="BF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2714" autoAdjust="0"/>
  </p:normalViewPr>
  <p:slideViewPr>
    <p:cSldViewPr snapToGrid="0">
      <p:cViewPr>
        <p:scale>
          <a:sx n="75" d="100"/>
          <a:sy n="75" d="100"/>
        </p:scale>
        <p:origin x="1872" y="75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diagrams/_rels/data3.xml.rels><?xml version="1.0" encoding="UTF-8" standalone="yes"?>
<Relationships xmlns="http://schemas.openxmlformats.org/package/2006/relationships"><Relationship Id="rId1" Type="http://schemas.openxmlformats.org/officeDocument/2006/relationships/hyperlink" Target="https://armmbed.github.io/mbed-crypto/html/about.html#term-caller-isolation"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armmbed.github.io/mbed-crypto/html/about.html#term-caller-isolation"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2F37D3-A30D-4E4B-8A1E-13FB26D1A453}"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9C30CA41-9E55-4639-9F31-264CD6C1C9E2}">
      <dgm:prSet phldrT="[Text]"/>
      <dgm:spPr/>
      <dgm:t>
        <a:bodyPr/>
        <a:lstStyle/>
        <a:p>
          <a:r>
            <a:rPr lang="en-US" dirty="0" err="1"/>
            <a:t>NetX</a:t>
          </a:r>
          <a:r>
            <a:rPr lang="en-US" dirty="0"/>
            <a:t> Crypto Unique Features</a:t>
          </a:r>
        </a:p>
      </dgm:t>
    </dgm:pt>
    <dgm:pt modelId="{078FC7A1-F40D-4211-8E50-A7CD03142BA6}" type="parTrans" cxnId="{CCC30DB9-7ACF-48CB-A19C-A4A4C67BFCA9}">
      <dgm:prSet/>
      <dgm:spPr/>
      <dgm:t>
        <a:bodyPr/>
        <a:lstStyle/>
        <a:p>
          <a:endParaRPr lang="en-US"/>
        </a:p>
      </dgm:t>
    </dgm:pt>
    <dgm:pt modelId="{574E0F58-A0B2-4596-BBC1-32922D475FBA}" type="sibTrans" cxnId="{CCC30DB9-7ACF-48CB-A19C-A4A4C67BFCA9}">
      <dgm:prSet/>
      <dgm:spPr/>
      <dgm:t>
        <a:bodyPr/>
        <a:lstStyle/>
        <a:p>
          <a:endParaRPr lang="en-US"/>
        </a:p>
      </dgm:t>
    </dgm:pt>
    <dgm:pt modelId="{47650AF6-B248-40F4-BE0F-F9D32A0E4FE2}">
      <dgm:prSet phldrT="[Text]"/>
      <dgm:spPr/>
      <dgm:t>
        <a:bodyPr/>
        <a:lstStyle/>
        <a:p>
          <a:pPr>
            <a:buFont typeface="Arial" panose="020B0604020202020204" pitchFamily="34" charset="0"/>
            <a:buChar char="•"/>
          </a:pPr>
          <a:r>
            <a:rPr lang="en-US" dirty="0" err="1"/>
            <a:t>NetX</a:t>
          </a:r>
          <a:r>
            <a:rPr lang="en-US" dirty="0"/>
            <a:t> Crypto is </a:t>
          </a:r>
          <a:r>
            <a:rPr lang="en-US" b="1" dirty="0">
              <a:solidFill>
                <a:srgbClr val="FF0000"/>
              </a:solidFill>
            </a:rPr>
            <a:t>implemented in the standard C </a:t>
          </a:r>
          <a:r>
            <a:rPr lang="en-US" dirty="0"/>
            <a:t>language (C99), compatible with virtually all C/C++ compilers</a:t>
          </a:r>
        </a:p>
      </dgm:t>
    </dgm:pt>
    <dgm:pt modelId="{44D31839-EA4D-4BEC-89D8-2659150599D5}" type="parTrans" cxnId="{863D5439-425F-4A58-ACF8-3FFE8C3EEB3E}">
      <dgm:prSet/>
      <dgm:spPr/>
      <dgm:t>
        <a:bodyPr/>
        <a:lstStyle/>
        <a:p>
          <a:endParaRPr lang="en-US"/>
        </a:p>
      </dgm:t>
    </dgm:pt>
    <dgm:pt modelId="{0F3CC7E8-97CF-4D8E-A583-1F32727E6E79}" type="sibTrans" cxnId="{863D5439-425F-4A58-ACF8-3FFE8C3EEB3E}">
      <dgm:prSet/>
      <dgm:spPr/>
      <dgm:t>
        <a:bodyPr/>
        <a:lstStyle/>
        <a:p>
          <a:endParaRPr lang="en-US"/>
        </a:p>
      </dgm:t>
    </dgm:pt>
    <dgm:pt modelId="{28DB902C-7831-4586-8D02-FFBFF70AA84D}">
      <dgm:prSet phldrT="[Text]"/>
      <dgm:spPr/>
      <dgm:t>
        <a:bodyPr/>
        <a:lstStyle/>
        <a:p>
          <a:r>
            <a:rPr lang="en-US" dirty="0"/>
            <a:t>All these operations are </a:t>
          </a:r>
          <a:r>
            <a:rPr lang="en-US" b="1" dirty="0">
              <a:solidFill>
                <a:srgbClr val="FF0000"/>
              </a:solidFill>
            </a:rPr>
            <a:t>used with 32-bit </a:t>
          </a:r>
          <a:r>
            <a:rPr lang="en-US" dirty="0"/>
            <a:t>quantities, making </a:t>
          </a:r>
          <a:r>
            <a:rPr lang="en-US" dirty="0" err="1"/>
            <a:t>NetX</a:t>
          </a:r>
          <a:r>
            <a:rPr lang="en-US" dirty="0"/>
            <a:t> Crypto </a:t>
          </a:r>
          <a:r>
            <a:rPr lang="en-US" b="1" dirty="0">
              <a:solidFill>
                <a:srgbClr val="FF0000"/>
              </a:solidFill>
            </a:rPr>
            <a:t>portable across most 32-bit microprocessors.</a:t>
          </a:r>
        </a:p>
      </dgm:t>
    </dgm:pt>
    <dgm:pt modelId="{D3C625F1-22BD-426A-87F7-6104F44E75C7}" type="parTrans" cxnId="{AA1DAA43-A99F-40FC-AE1E-5B1A5FB7FF47}">
      <dgm:prSet/>
      <dgm:spPr/>
      <dgm:t>
        <a:bodyPr/>
        <a:lstStyle/>
        <a:p>
          <a:endParaRPr lang="en-US"/>
        </a:p>
      </dgm:t>
    </dgm:pt>
    <dgm:pt modelId="{AADA86ED-172B-4F31-AAB8-CE8070213A1D}" type="sibTrans" cxnId="{AA1DAA43-A99F-40FC-AE1E-5B1A5FB7FF47}">
      <dgm:prSet/>
      <dgm:spPr/>
      <dgm:t>
        <a:bodyPr/>
        <a:lstStyle/>
        <a:p>
          <a:endParaRPr lang="en-US"/>
        </a:p>
      </dgm:t>
    </dgm:pt>
    <dgm:pt modelId="{A2732AA0-E7F9-4C4C-81D7-1B69DEF3D588}">
      <dgm:prSet/>
      <dgm:spPr/>
      <dgm:t>
        <a:bodyPr/>
        <a:lstStyle/>
        <a:p>
          <a:r>
            <a:rPr lang="en-US" dirty="0"/>
            <a:t>The implementation is specifically optimized to run on resource constrained microprocessors, </a:t>
          </a:r>
          <a:r>
            <a:rPr lang="en-US" b="1" dirty="0">
              <a:solidFill>
                <a:srgbClr val="FF0000"/>
              </a:solidFill>
            </a:rPr>
            <a:t>targeting deeply embedded applications</a:t>
          </a:r>
        </a:p>
      </dgm:t>
    </dgm:pt>
    <dgm:pt modelId="{66F2CC05-0D27-4817-91C3-1E7CA52B2A85}" type="parTrans" cxnId="{2FFF912F-62B5-4DB7-836C-3BE9EEC1C25B}">
      <dgm:prSet/>
      <dgm:spPr/>
      <dgm:t>
        <a:bodyPr/>
        <a:lstStyle/>
        <a:p>
          <a:endParaRPr lang="en-US"/>
        </a:p>
      </dgm:t>
    </dgm:pt>
    <dgm:pt modelId="{5876053B-681B-4A39-BDFB-7ED8D44DF0DD}" type="sibTrans" cxnId="{2FFF912F-62B5-4DB7-836C-3BE9EEC1C25B}">
      <dgm:prSet/>
      <dgm:spPr/>
      <dgm:t>
        <a:bodyPr/>
        <a:lstStyle/>
        <a:p>
          <a:endParaRPr lang="en-US"/>
        </a:p>
      </dgm:t>
    </dgm:pt>
    <dgm:pt modelId="{C0041C31-DE54-47CA-A5A7-7A544CDEB6A1}" type="pres">
      <dgm:prSet presAssocID="{C02F37D3-A30D-4E4B-8A1E-13FB26D1A453}" presName="cycle" presStyleCnt="0">
        <dgm:presLayoutVars>
          <dgm:chMax val="1"/>
          <dgm:dir/>
          <dgm:animLvl val="ctr"/>
          <dgm:resizeHandles val="exact"/>
        </dgm:presLayoutVars>
      </dgm:prSet>
      <dgm:spPr/>
    </dgm:pt>
    <dgm:pt modelId="{7B1EF9AD-485D-43C4-B361-3E4B4209D837}" type="pres">
      <dgm:prSet presAssocID="{9C30CA41-9E55-4639-9F31-264CD6C1C9E2}" presName="centerShape" presStyleLbl="node0" presStyleIdx="0" presStyleCnt="1"/>
      <dgm:spPr/>
    </dgm:pt>
    <dgm:pt modelId="{EE242B1C-AD15-4D74-8E8D-52C250A43CCE}" type="pres">
      <dgm:prSet presAssocID="{44D31839-EA4D-4BEC-89D8-2659150599D5}" presName="parTrans" presStyleLbl="bgSibTrans2D1" presStyleIdx="0" presStyleCnt="3"/>
      <dgm:spPr/>
    </dgm:pt>
    <dgm:pt modelId="{720B895D-912F-455D-99BF-4A19F924540B}" type="pres">
      <dgm:prSet presAssocID="{47650AF6-B248-40F4-BE0F-F9D32A0E4FE2}" presName="node" presStyleLbl="node1" presStyleIdx="0" presStyleCnt="3">
        <dgm:presLayoutVars>
          <dgm:bulletEnabled val="1"/>
        </dgm:presLayoutVars>
      </dgm:prSet>
      <dgm:spPr/>
    </dgm:pt>
    <dgm:pt modelId="{2F1DEC8D-CE1F-4CAC-A17B-44480D0FB8A3}" type="pres">
      <dgm:prSet presAssocID="{D3C625F1-22BD-426A-87F7-6104F44E75C7}" presName="parTrans" presStyleLbl="bgSibTrans2D1" presStyleIdx="1" presStyleCnt="3"/>
      <dgm:spPr/>
    </dgm:pt>
    <dgm:pt modelId="{C072D3C9-A37A-4021-A65C-8B363FADCD1E}" type="pres">
      <dgm:prSet presAssocID="{28DB902C-7831-4586-8D02-FFBFF70AA84D}" presName="node" presStyleLbl="node1" presStyleIdx="1" presStyleCnt="3">
        <dgm:presLayoutVars>
          <dgm:bulletEnabled val="1"/>
        </dgm:presLayoutVars>
      </dgm:prSet>
      <dgm:spPr/>
    </dgm:pt>
    <dgm:pt modelId="{5AA648C5-A59F-4630-8BFE-F1D7D513D58C}" type="pres">
      <dgm:prSet presAssocID="{66F2CC05-0D27-4817-91C3-1E7CA52B2A85}" presName="parTrans" presStyleLbl="bgSibTrans2D1" presStyleIdx="2" presStyleCnt="3"/>
      <dgm:spPr/>
    </dgm:pt>
    <dgm:pt modelId="{89A3E62E-28CB-4F65-911C-6426CE2C3078}" type="pres">
      <dgm:prSet presAssocID="{A2732AA0-E7F9-4C4C-81D7-1B69DEF3D588}" presName="node" presStyleLbl="node1" presStyleIdx="2" presStyleCnt="3">
        <dgm:presLayoutVars>
          <dgm:bulletEnabled val="1"/>
        </dgm:presLayoutVars>
      </dgm:prSet>
      <dgm:spPr/>
    </dgm:pt>
  </dgm:ptLst>
  <dgm:cxnLst>
    <dgm:cxn modelId="{A843411F-F3CC-4C75-B5ED-8EDA55930C69}" type="presOf" srcId="{C02F37D3-A30D-4E4B-8A1E-13FB26D1A453}" destId="{C0041C31-DE54-47CA-A5A7-7A544CDEB6A1}" srcOrd="0" destOrd="0" presId="urn:microsoft.com/office/officeart/2005/8/layout/radial4"/>
    <dgm:cxn modelId="{9305D524-482C-472A-AE99-F963D751C814}" type="presOf" srcId="{47650AF6-B248-40F4-BE0F-F9D32A0E4FE2}" destId="{720B895D-912F-455D-99BF-4A19F924540B}" srcOrd="0" destOrd="0" presId="urn:microsoft.com/office/officeart/2005/8/layout/radial4"/>
    <dgm:cxn modelId="{2FFF912F-62B5-4DB7-836C-3BE9EEC1C25B}" srcId="{9C30CA41-9E55-4639-9F31-264CD6C1C9E2}" destId="{A2732AA0-E7F9-4C4C-81D7-1B69DEF3D588}" srcOrd="2" destOrd="0" parTransId="{66F2CC05-0D27-4817-91C3-1E7CA52B2A85}" sibTransId="{5876053B-681B-4A39-BDFB-7ED8D44DF0DD}"/>
    <dgm:cxn modelId="{863D5439-425F-4A58-ACF8-3FFE8C3EEB3E}" srcId="{9C30CA41-9E55-4639-9F31-264CD6C1C9E2}" destId="{47650AF6-B248-40F4-BE0F-F9D32A0E4FE2}" srcOrd="0" destOrd="0" parTransId="{44D31839-EA4D-4BEC-89D8-2659150599D5}" sibTransId="{0F3CC7E8-97CF-4D8E-A583-1F32727E6E79}"/>
    <dgm:cxn modelId="{A7E3FF5D-F8D7-4BC9-9455-BA9C1FB4AE5A}" type="presOf" srcId="{66F2CC05-0D27-4817-91C3-1E7CA52B2A85}" destId="{5AA648C5-A59F-4630-8BFE-F1D7D513D58C}" srcOrd="0" destOrd="0" presId="urn:microsoft.com/office/officeart/2005/8/layout/radial4"/>
    <dgm:cxn modelId="{AA1DAA43-A99F-40FC-AE1E-5B1A5FB7FF47}" srcId="{9C30CA41-9E55-4639-9F31-264CD6C1C9E2}" destId="{28DB902C-7831-4586-8D02-FFBFF70AA84D}" srcOrd="1" destOrd="0" parTransId="{D3C625F1-22BD-426A-87F7-6104F44E75C7}" sibTransId="{AADA86ED-172B-4F31-AAB8-CE8070213A1D}"/>
    <dgm:cxn modelId="{9F5D814F-6996-4558-9949-108AA93390C1}" type="presOf" srcId="{A2732AA0-E7F9-4C4C-81D7-1B69DEF3D588}" destId="{89A3E62E-28CB-4F65-911C-6426CE2C3078}" srcOrd="0" destOrd="0" presId="urn:microsoft.com/office/officeart/2005/8/layout/radial4"/>
    <dgm:cxn modelId="{DC44A289-42DA-4172-AD09-C20E4AF62231}" type="presOf" srcId="{D3C625F1-22BD-426A-87F7-6104F44E75C7}" destId="{2F1DEC8D-CE1F-4CAC-A17B-44480D0FB8A3}" srcOrd="0" destOrd="0" presId="urn:microsoft.com/office/officeart/2005/8/layout/radial4"/>
    <dgm:cxn modelId="{CCC30DB9-7ACF-48CB-A19C-A4A4C67BFCA9}" srcId="{C02F37D3-A30D-4E4B-8A1E-13FB26D1A453}" destId="{9C30CA41-9E55-4639-9F31-264CD6C1C9E2}" srcOrd="0" destOrd="0" parTransId="{078FC7A1-F40D-4211-8E50-A7CD03142BA6}" sibTransId="{574E0F58-A0B2-4596-BBC1-32922D475FBA}"/>
    <dgm:cxn modelId="{0AB908CC-799C-4672-AAB4-9F603CDD8C32}" type="presOf" srcId="{28DB902C-7831-4586-8D02-FFBFF70AA84D}" destId="{C072D3C9-A37A-4021-A65C-8B363FADCD1E}" srcOrd="0" destOrd="0" presId="urn:microsoft.com/office/officeart/2005/8/layout/radial4"/>
    <dgm:cxn modelId="{43F506DF-A618-4D57-8C92-C3FA11380B6E}" type="presOf" srcId="{9C30CA41-9E55-4639-9F31-264CD6C1C9E2}" destId="{7B1EF9AD-485D-43C4-B361-3E4B4209D837}" srcOrd="0" destOrd="0" presId="urn:microsoft.com/office/officeart/2005/8/layout/radial4"/>
    <dgm:cxn modelId="{4453DBE9-E826-4C2C-ADE2-2663635872DA}" type="presOf" srcId="{44D31839-EA4D-4BEC-89D8-2659150599D5}" destId="{EE242B1C-AD15-4D74-8E8D-52C250A43CCE}" srcOrd="0" destOrd="0" presId="urn:microsoft.com/office/officeart/2005/8/layout/radial4"/>
    <dgm:cxn modelId="{1DF519A5-99A7-488A-B21F-5D38CE8CB478}" type="presParOf" srcId="{C0041C31-DE54-47CA-A5A7-7A544CDEB6A1}" destId="{7B1EF9AD-485D-43C4-B361-3E4B4209D837}" srcOrd="0" destOrd="0" presId="urn:microsoft.com/office/officeart/2005/8/layout/radial4"/>
    <dgm:cxn modelId="{A762F14E-4333-4356-A73B-B044F2306C3E}" type="presParOf" srcId="{C0041C31-DE54-47CA-A5A7-7A544CDEB6A1}" destId="{EE242B1C-AD15-4D74-8E8D-52C250A43CCE}" srcOrd="1" destOrd="0" presId="urn:microsoft.com/office/officeart/2005/8/layout/radial4"/>
    <dgm:cxn modelId="{F4ED4823-6351-4A53-AD91-C868CC657208}" type="presParOf" srcId="{C0041C31-DE54-47CA-A5A7-7A544CDEB6A1}" destId="{720B895D-912F-455D-99BF-4A19F924540B}" srcOrd="2" destOrd="0" presId="urn:microsoft.com/office/officeart/2005/8/layout/radial4"/>
    <dgm:cxn modelId="{8885B1ED-29C1-4C28-835E-05CC2AD373B4}" type="presParOf" srcId="{C0041C31-DE54-47CA-A5A7-7A544CDEB6A1}" destId="{2F1DEC8D-CE1F-4CAC-A17B-44480D0FB8A3}" srcOrd="3" destOrd="0" presId="urn:microsoft.com/office/officeart/2005/8/layout/radial4"/>
    <dgm:cxn modelId="{C2619647-3CF1-474B-9FEF-AE7051F0C474}" type="presParOf" srcId="{C0041C31-DE54-47CA-A5A7-7A544CDEB6A1}" destId="{C072D3C9-A37A-4021-A65C-8B363FADCD1E}" srcOrd="4" destOrd="0" presId="urn:microsoft.com/office/officeart/2005/8/layout/radial4"/>
    <dgm:cxn modelId="{87F005AA-0817-4C16-95CC-F7CB99ABD871}" type="presParOf" srcId="{C0041C31-DE54-47CA-A5A7-7A544CDEB6A1}" destId="{5AA648C5-A59F-4630-8BFE-F1D7D513D58C}" srcOrd="5" destOrd="0" presId="urn:microsoft.com/office/officeart/2005/8/layout/radial4"/>
    <dgm:cxn modelId="{D64D4A25-0A5D-46E6-B5AE-9100C0D921E8}" type="presParOf" srcId="{C0041C31-DE54-47CA-A5A7-7A544CDEB6A1}" destId="{89A3E62E-28CB-4F65-911C-6426CE2C3078}" srcOrd="6" destOrd="0" presId="urn:microsoft.com/office/officeart/2005/8/layout/radial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3DF532-3174-44E1-8745-52D015A6B1E5}"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03434F25-9308-4685-9A2D-5105E7FFBCDA}">
      <dgm:prSet phldrT="[Text]" custT="1"/>
      <dgm:spPr/>
      <dgm:t>
        <a:bodyPr/>
        <a:lstStyle/>
        <a:p>
          <a:pPr>
            <a:buFont typeface="Arial" panose="020B0604020202020204" pitchFamily="34" charset="0"/>
            <a:buChar char="•"/>
          </a:pPr>
          <a:r>
            <a:rPr lang="en-US" sz="900" b="0" i="0" dirty="0"/>
            <a:t>SHA224 calculation</a:t>
          </a:r>
          <a:endParaRPr lang="en-US" sz="900" dirty="0"/>
        </a:p>
      </dgm:t>
    </dgm:pt>
    <dgm:pt modelId="{318316AF-9C98-436E-9B9A-08C0D5BBF2CA}" type="parTrans" cxnId="{514109B8-9DE1-4BD2-850D-FE16C04665E8}">
      <dgm:prSet/>
      <dgm:spPr/>
      <dgm:t>
        <a:bodyPr/>
        <a:lstStyle/>
        <a:p>
          <a:endParaRPr lang="en-US"/>
        </a:p>
      </dgm:t>
    </dgm:pt>
    <dgm:pt modelId="{274A3C80-761E-4C54-A0F5-E0E57A94198F}" type="sibTrans" cxnId="{514109B8-9DE1-4BD2-850D-FE16C04665E8}">
      <dgm:prSet custT="1"/>
      <dgm:spPr/>
      <dgm:t>
        <a:bodyPr/>
        <a:lstStyle/>
        <a:p>
          <a:pPr>
            <a:buFont typeface="Arial" panose="020B0604020202020204" pitchFamily="34" charset="0"/>
            <a:buChar char="•"/>
          </a:pPr>
          <a:r>
            <a:rPr lang="en-US" sz="900" b="0" i="0" dirty="0"/>
            <a:t>SHA256 calculation</a:t>
          </a:r>
          <a:endParaRPr lang="en-US" sz="900" dirty="0"/>
        </a:p>
      </dgm:t>
    </dgm:pt>
    <dgm:pt modelId="{E0491309-4DF0-4AC2-B779-3F91011CFC6C}">
      <dgm:prSet phldrT="[Text]"/>
      <dgm:spPr/>
      <dgm:t>
        <a:bodyPr/>
        <a:lstStyle/>
        <a:p>
          <a:pPr>
            <a:buFont typeface="Arial" panose="020B0604020202020204" pitchFamily="34" charset="0"/>
            <a:buChar char="•"/>
          </a:pPr>
          <a:endParaRPr lang="en-US" dirty="0"/>
        </a:p>
      </dgm:t>
    </dgm:pt>
    <dgm:pt modelId="{A73BDE07-E8A2-4B56-9E40-9C2A415C79AD}" type="parTrans" cxnId="{5B257BAB-84CD-4DBA-929C-D5E5D83C975A}">
      <dgm:prSet/>
      <dgm:spPr/>
      <dgm:t>
        <a:bodyPr/>
        <a:lstStyle/>
        <a:p>
          <a:endParaRPr lang="en-US"/>
        </a:p>
      </dgm:t>
    </dgm:pt>
    <dgm:pt modelId="{14B4CA92-CCB1-431E-9B9C-FD2A1CC28AA7}" type="sibTrans" cxnId="{5B257BAB-84CD-4DBA-929C-D5E5D83C975A}">
      <dgm:prSet/>
      <dgm:spPr/>
      <dgm:t>
        <a:bodyPr/>
        <a:lstStyle/>
        <a:p>
          <a:endParaRPr lang="en-US"/>
        </a:p>
      </dgm:t>
    </dgm:pt>
    <dgm:pt modelId="{EF92D539-5768-408C-859C-284884E20BB9}">
      <dgm:prSet phldrT="[Text]"/>
      <dgm:spPr/>
      <dgm:t>
        <a:bodyPr/>
        <a:lstStyle/>
        <a:p>
          <a:r>
            <a:rPr lang="en-US" b="0" i="0" dirty="0"/>
            <a:t>MAC Operations</a:t>
          </a:r>
          <a:endParaRPr lang="en-US" dirty="0"/>
        </a:p>
      </dgm:t>
    </dgm:pt>
    <dgm:pt modelId="{68EA8AF3-0B62-4D63-B35C-79A48DF6C26C}" type="parTrans" cxnId="{E75EFC62-6302-4BC7-8A0C-7F1983EF3BFA}">
      <dgm:prSet/>
      <dgm:spPr/>
      <dgm:t>
        <a:bodyPr/>
        <a:lstStyle/>
        <a:p>
          <a:endParaRPr lang="en-US"/>
        </a:p>
      </dgm:t>
    </dgm:pt>
    <dgm:pt modelId="{A35B051B-6281-42C4-A7BC-06D2D10B62EB}" type="sibTrans" cxnId="{E75EFC62-6302-4BC7-8A0C-7F1983EF3BFA}">
      <dgm:prSet custT="1"/>
      <dgm:spPr/>
      <dgm:t>
        <a:bodyPr/>
        <a:lstStyle/>
        <a:p>
          <a:r>
            <a:rPr lang="en-US" sz="900" b="0" i="0" dirty="0"/>
            <a:t>AES</a:t>
          </a:r>
          <a:endParaRPr lang="en-US" sz="900" dirty="0"/>
        </a:p>
      </dgm:t>
    </dgm:pt>
    <dgm:pt modelId="{85A0BEA8-AF78-454F-AA95-8BF909C7E4DA}">
      <dgm:prSet phldrT="[Text]"/>
      <dgm:spPr/>
      <dgm:t>
        <a:bodyPr/>
        <a:lstStyle/>
        <a:p>
          <a:r>
            <a:rPr lang="en-US" b="0" i="0" dirty="0"/>
            <a:t>ECC</a:t>
          </a:r>
          <a:endParaRPr lang="en-US" dirty="0"/>
        </a:p>
      </dgm:t>
    </dgm:pt>
    <dgm:pt modelId="{F8FA8AFC-FCF9-409D-BA3C-AA4EDFB5CC8A}" type="parTrans" cxnId="{593D02BC-1AEA-42FF-B0D3-D2D78E1D9822}">
      <dgm:prSet/>
      <dgm:spPr/>
      <dgm:t>
        <a:bodyPr/>
        <a:lstStyle/>
        <a:p>
          <a:endParaRPr lang="en-US"/>
        </a:p>
      </dgm:t>
    </dgm:pt>
    <dgm:pt modelId="{938AB4B8-6168-4863-B965-C8E00CE0AAEC}" type="sibTrans" cxnId="{593D02BC-1AEA-42FF-B0D3-D2D78E1D9822}">
      <dgm:prSet custT="1"/>
      <dgm:spPr/>
      <dgm:t>
        <a:bodyPr/>
        <a:lstStyle/>
        <a:p>
          <a:pPr>
            <a:buFont typeface="Arial" panose="020B0604020202020204" pitchFamily="34" charset="0"/>
            <a:buChar char="•"/>
          </a:pPr>
          <a:r>
            <a:rPr lang="en-US" sz="900" b="0" i="0" dirty="0"/>
            <a:t>Random number generation</a:t>
          </a:r>
        </a:p>
      </dgm:t>
    </dgm:pt>
    <dgm:pt modelId="{B1E2F1EC-5799-4196-A04D-B940CE0E2385}">
      <dgm:prSet phldrT="[Text]"/>
      <dgm:spPr/>
      <dgm:t>
        <a:bodyPr/>
        <a:lstStyle/>
        <a:p>
          <a:r>
            <a:rPr lang="en-US" b="0" i="0" dirty="0"/>
            <a:t>RSA</a:t>
          </a:r>
          <a:endParaRPr lang="en-US" dirty="0"/>
        </a:p>
      </dgm:t>
    </dgm:pt>
    <dgm:pt modelId="{7E2BBD25-4402-4CC4-9B3B-76F568915BA3}" type="parTrans" cxnId="{C6DA9CD4-BFEC-4917-96F1-C7500366FFBD}">
      <dgm:prSet/>
      <dgm:spPr/>
      <dgm:t>
        <a:bodyPr/>
        <a:lstStyle/>
        <a:p>
          <a:endParaRPr lang="en-US"/>
        </a:p>
      </dgm:t>
    </dgm:pt>
    <dgm:pt modelId="{BA6FDE80-A3A9-443E-AE49-28333C3E2D95}" type="sibTrans" cxnId="{C6DA9CD4-BFEC-4917-96F1-C7500366FFBD}">
      <dgm:prSet custT="1"/>
      <dgm:spPr/>
      <dgm:t>
        <a:bodyPr/>
        <a:lstStyle/>
        <a:p>
          <a:pPr>
            <a:buFont typeface="Arial" panose="020B0604020202020204" pitchFamily="34" charset="0"/>
            <a:buChar char="•"/>
          </a:pPr>
          <a:r>
            <a:rPr lang="en-US" sz="900" b="0" i="0" dirty="0"/>
            <a:t>HMAC with SHA224</a:t>
          </a:r>
          <a:endParaRPr lang="en-US" sz="900" dirty="0"/>
        </a:p>
      </dgm:t>
    </dgm:pt>
    <dgm:pt modelId="{0187F07A-4C56-4036-82C4-E1A82619E432}">
      <dgm:prSet custT="1"/>
      <dgm:spPr/>
      <dgm:t>
        <a:bodyPr/>
        <a:lstStyle/>
        <a:p>
          <a:pPr algn="l">
            <a:buFont typeface="Arial" panose="020B0604020202020204" pitchFamily="34" charset="0"/>
            <a:buChar char="•"/>
          </a:pPr>
          <a:r>
            <a:rPr lang="en-US" sz="900" b="0" i="0" dirty="0" err="1"/>
            <a:t>Keybits</a:t>
          </a:r>
          <a:r>
            <a:rPr lang="en-US" sz="900" b="0" i="0" dirty="0"/>
            <a:t> - 128, 192, 256</a:t>
          </a:r>
        </a:p>
        <a:p>
          <a:pPr algn="l">
            <a:buFont typeface="Arial" panose="020B0604020202020204" pitchFamily="34" charset="0"/>
            <a:buChar char="•"/>
          </a:pPr>
          <a:r>
            <a:rPr lang="en-US" sz="900" b="0" i="0" dirty="0"/>
            <a:t>   - Encryption and Decryption.</a:t>
          </a:r>
        </a:p>
        <a:p>
          <a:pPr algn="l">
            <a:buFont typeface="Arial" panose="020B0604020202020204" pitchFamily="34" charset="0"/>
            <a:buChar char="•"/>
          </a:pPr>
          <a:r>
            <a:rPr lang="fr-FR" sz="900" b="0" i="0" dirty="0"/>
            <a:t>   - </a:t>
          </a:r>
          <a:r>
            <a:rPr lang="fr-FR" sz="900" b="0" i="0" dirty="0" err="1"/>
            <a:t>Chaining</a:t>
          </a:r>
          <a:r>
            <a:rPr lang="fr-FR" sz="900" b="0" i="0" dirty="0"/>
            <a:t> Modes: CBC, CTR, GCM mode</a:t>
          </a:r>
          <a:endParaRPr lang="en-US" sz="900" dirty="0"/>
        </a:p>
      </dgm:t>
    </dgm:pt>
    <dgm:pt modelId="{8272F9B7-BCD9-444B-8C47-6B859B6B029C}" type="parTrans" cxnId="{1EC6A3FE-BFF5-4CED-B028-245172D00520}">
      <dgm:prSet/>
      <dgm:spPr/>
      <dgm:t>
        <a:bodyPr/>
        <a:lstStyle/>
        <a:p>
          <a:endParaRPr lang="en-US"/>
        </a:p>
      </dgm:t>
    </dgm:pt>
    <dgm:pt modelId="{6621617A-3094-4F8C-9F7A-700998DB71B1}" type="sibTrans" cxnId="{1EC6A3FE-BFF5-4CED-B028-245172D00520}">
      <dgm:prSet custT="1"/>
      <dgm:spPr/>
      <dgm:t>
        <a:bodyPr/>
        <a:lstStyle/>
        <a:p>
          <a:pPr>
            <a:buFont typeface="Arial" panose="020B0604020202020204" pitchFamily="34" charset="0"/>
            <a:buChar char="•"/>
          </a:pPr>
          <a:r>
            <a:rPr lang="en-US" sz="900" b="0" i="0" dirty="0"/>
            <a:t>HMAC with SHA256</a:t>
          </a:r>
          <a:endParaRPr lang="en-US" sz="900" dirty="0"/>
        </a:p>
      </dgm:t>
    </dgm:pt>
    <dgm:pt modelId="{61181C8E-E949-4DF2-B95F-4AF1402E992C}" type="pres">
      <dgm:prSet presAssocID="{BB3DF532-3174-44E1-8745-52D015A6B1E5}" presName="Name0" presStyleCnt="0">
        <dgm:presLayoutVars>
          <dgm:chMax/>
          <dgm:chPref/>
          <dgm:dir/>
          <dgm:animLvl val="lvl"/>
        </dgm:presLayoutVars>
      </dgm:prSet>
      <dgm:spPr/>
    </dgm:pt>
    <dgm:pt modelId="{9680585E-F5CE-4D03-A59F-B34EB7FA6BBA}" type="pres">
      <dgm:prSet presAssocID="{03434F25-9308-4685-9A2D-5105E7FFBCDA}" presName="composite" presStyleCnt="0"/>
      <dgm:spPr/>
    </dgm:pt>
    <dgm:pt modelId="{38388C62-725D-441F-92B6-99AAF76C2F37}" type="pres">
      <dgm:prSet presAssocID="{03434F25-9308-4685-9A2D-5105E7FFBCDA}" presName="Parent1" presStyleLbl="node1" presStyleIdx="0" presStyleCnt="10">
        <dgm:presLayoutVars>
          <dgm:chMax val="1"/>
          <dgm:chPref val="1"/>
          <dgm:bulletEnabled val="1"/>
        </dgm:presLayoutVars>
      </dgm:prSet>
      <dgm:spPr/>
    </dgm:pt>
    <dgm:pt modelId="{D919E989-5E09-4885-89A5-AE10887028C2}" type="pres">
      <dgm:prSet presAssocID="{03434F25-9308-4685-9A2D-5105E7FFBCDA}" presName="Childtext1" presStyleLbl="revTx" presStyleIdx="0" presStyleCnt="5">
        <dgm:presLayoutVars>
          <dgm:chMax val="0"/>
          <dgm:chPref val="0"/>
          <dgm:bulletEnabled val="1"/>
        </dgm:presLayoutVars>
      </dgm:prSet>
      <dgm:spPr/>
    </dgm:pt>
    <dgm:pt modelId="{94DAD763-81C7-4FFE-9787-884E12485CA1}" type="pres">
      <dgm:prSet presAssocID="{03434F25-9308-4685-9A2D-5105E7FFBCDA}" presName="BalanceSpacing" presStyleCnt="0"/>
      <dgm:spPr/>
    </dgm:pt>
    <dgm:pt modelId="{67C975B3-7C12-4844-BD70-1183D20B789B}" type="pres">
      <dgm:prSet presAssocID="{03434F25-9308-4685-9A2D-5105E7FFBCDA}" presName="BalanceSpacing1" presStyleCnt="0"/>
      <dgm:spPr/>
    </dgm:pt>
    <dgm:pt modelId="{28C0D884-F10A-45B9-9B08-44D23A6D1EF0}" type="pres">
      <dgm:prSet presAssocID="{274A3C80-761E-4C54-A0F5-E0E57A94198F}" presName="Accent1Text" presStyleLbl="node1" presStyleIdx="1" presStyleCnt="10"/>
      <dgm:spPr/>
    </dgm:pt>
    <dgm:pt modelId="{5A3AE9F9-034E-479A-A244-2FA76A6CAC3D}" type="pres">
      <dgm:prSet presAssocID="{274A3C80-761E-4C54-A0F5-E0E57A94198F}" presName="spaceBetweenRectangles" presStyleCnt="0"/>
      <dgm:spPr/>
    </dgm:pt>
    <dgm:pt modelId="{72CB0CCD-B446-4666-87B3-FFECD0AD9963}" type="pres">
      <dgm:prSet presAssocID="{EF92D539-5768-408C-859C-284884E20BB9}" presName="composite" presStyleCnt="0"/>
      <dgm:spPr/>
    </dgm:pt>
    <dgm:pt modelId="{EDC8A29D-DE9E-41F8-AAAD-10E58E20B695}" type="pres">
      <dgm:prSet presAssocID="{EF92D539-5768-408C-859C-284884E20BB9}" presName="Parent1" presStyleLbl="node1" presStyleIdx="2" presStyleCnt="10">
        <dgm:presLayoutVars>
          <dgm:chMax val="1"/>
          <dgm:chPref val="1"/>
          <dgm:bulletEnabled val="1"/>
        </dgm:presLayoutVars>
      </dgm:prSet>
      <dgm:spPr/>
    </dgm:pt>
    <dgm:pt modelId="{779460E9-61E5-455F-B911-BF2D4AE4BB97}" type="pres">
      <dgm:prSet presAssocID="{EF92D539-5768-408C-859C-284884E20BB9}" presName="Childtext1" presStyleLbl="revTx" presStyleIdx="1" presStyleCnt="5">
        <dgm:presLayoutVars>
          <dgm:chMax val="0"/>
          <dgm:chPref val="0"/>
          <dgm:bulletEnabled val="1"/>
        </dgm:presLayoutVars>
      </dgm:prSet>
      <dgm:spPr/>
    </dgm:pt>
    <dgm:pt modelId="{2E166523-613A-4501-B06E-940A58DAEBA6}" type="pres">
      <dgm:prSet presAssocID="{EF92D539-5768-408C-859C-284884E20BB9}" presName="BalanceSpacing" presStyleCnt="0"/>
      <dgm:spPr/>
    </dgm:pt>
    <dgm:pt modelId="{9B31DCA1-8743-4BA0-9D2D-12BE65A59E88}" type="pres">
      <dgm:prSet presAssocID="{EF92D539-5768-408C-859C-284884E20BB9}" presName="BalanceSpacing1" presStyleCnt="0"/>
      <dgm:spPr/>
    </dgm:pt>
    <dgm:pt modelId="{EF1C7290-E6A3-4CFD-A9A4-74844AFCDD3E}" type="pres">
      <dgm:prSet presAssocID="{A35B051B-6281-42C4-A7BC-06D2D10B62EB}" presName="Accent1Text" presStyleLbl="node1" presStyleIdx="3" presStyleCnt="10"/>
      <dgm:spPr/>
    </dgm:pt>
    <dgm:pt modelId="{ECECA05F-DDED-4958-AFDB-CD41760EB6EA}" type="pres">
      <dgm:prSet presAssocID="{A35B051B-6281-42C4-A7BC-06D2D10B62EB}" presName="spaceBetweenRectangles" presStyleCnt="0"/>
      <dgm:spPr/>
    </dgm:pt>
    <dgm:pt modelId="{EB4FA671-8F7F-4830-A4D5-2377530C2C7E}" type="pres">
      <dgm:prSet presAssocID="{85A0BEA8-AF78-454F-AA95-8BF909C7E4DA}" presName="composite" presStyleCnt="0"/>
      <dgm:spPr/>
    </dgm:pt>
    <dgm:pt modelId="{9F581132-BAA1-4A1A-A0C8-AA42EB0E1172}" type="pres">
      <dgm:prSet presAssocID="{85A0BEA8-AF78-454F-AA95-8BF909C7E4DA}" presName="Parent1" presStyleLbl="node1" presStyleIdx="4" presStyleCnt="10">
        <dgm:presLayoutVars>
          <dgm:chMax val="1"/>
          <dgm:chPref val="1"/>
          <dgm:bulletEnabled val="1"/>
        </dgm:presLayoutVars>
      </dgm:prSet>
      <dgm:spPr/>
    </dgm:pt>
    <dgm:pt modelId="{BEA1E003-006C-48D1-8B01-F4E7C1868F7F}" type="pres">
      <dgm:prSet presAssocID="{85A0BEA8-AF78-454F-AA95-8BF909C7E4DA}" presName="Childtext1" presStyleLbl="revTx" presStyleIdx="2" presStyleCnt="5" custLinFactY="-41467" custLinFactNeighborX="-42593" custLinFactNeighborY="-100000">
        <dgm:presLayoutVars>
          <dgm:chMax val="0"/>
          <dgm:chPref val="0"/>
          <dgm:bulletEnabled val="1"/>
        </dgm:presLayoutVars>
      </dgm:prSet>
      <dgm:spPr/>
    </dgm:pt>
    <dgm:pt modelId="{5F98C4B8-8866-4B1D-9F4A-F77CBD2766D0}" type="pres">
      <dgm:prSet presAssocID="{85A0BEA8-AF78-454F-AA95-8BF909C7E4DA}" presName="BalanceSpacing" presStyleCnt="0"/>
      <dgm:spPr/>
    </dgm:pt>
    <dgm:pt modelId="{D2410BEF-2FB6-4EA8-8D92-2F4235F48D3B}" type="pres">
      <dgm:prSet presAssocID="{85A0BEA8-AF78-454F-AA95-8BF909C7E4DA}" presName="BalanceSpacing1" presStyleCnt="0"/>
      <dgm:spPr/>
    </dgm:pt>
    <dgm:pt modelId="{5314B8C8-15A8-4DDA-A88C-523722C8E525}" type="pres">
      <dgm:prSet presAssocID="{938AB4B8-6168-4863-B965-C8E00CE0AAEC}" presName="Accent1Text" presStyleLbl="node1" presStyleIdx="5" presStyleCnt="10"/>
      <dgm:spPr/>
    </dgm:pt>
    <dgm:pt modelId="{9637FF31-A0FE-4045-A232-2508B0153DDA}" type="pres">
      <dgm:prSet presAssocID="{938AB4B8-6168-4863-B965-C8E00CE0AAEC}" presName="spaceBetweenRectangles" presStyleCnt="0"/>
      <dgm:spPr/>
    </dgm:pt>
    <dgm:pt modelId="{470C0ABF-1853-47D8-8897-50CFE995D5A6}" type="pres">
      <dgm:prSet presAssocID="{B1E2F1EC-5799-4196-A04D-B940CE0E2385}" presName="composite" presStyleCnt="0"/>
      <dgm:spPr/>
    </dgm:pt>
    <dgm:pt modelId="{11553F30-FAED-413A-98B5-4556C2379260}" type="pres">
      <dgm:prSet presAssocID="{B1E2F1EC-5799-4196-A04D-B940CE0E2385}" presName="Parent1" presStyleLbl="node1" presStyleIdx="6" presStyleCnt="10">
        <dgm:presLayoutVars>
          <dgm:chMax val="1"/>
          <dgm:chPref val="1"/>
          <dgm:bulletEnabled val="1"/>
        </dgm:presLayoutVars>
      </dgm:prSet>
      <dgm:spPr/>
    </dgm:pt>
    <dgm:pt modelId="{5828C319-5474-47F9-B0A5-3400ECEA7054}" type="pres">
      <dgm:prSet presAssocID="{B1E2F1EC-5799-4196-A04D-B940CE0E2385}" presName="Childtext1" presStyleLbl="revTx" presStyleIdx="3" presStyleCnt="5">
        <dgm:presLayoutVars>
          <dgm:chMax val="0"/>
          <dgm:chPref val="0"/>
          <dgm:bulletEnabled val="1"/>
        </dgm:presLayoutVars>
      </dgm:prSet>
      <dgm:spPr/>
    </dgm:pt>
    <dgm:pt modelId="{A7B498B3-5178-4B25-8DB9-CD9578CE7984}" type="pres">
      <dgm:prSet presAssocID="{B1E2F1EC-5799-4196-A04D-B940CE0E2385}" presName="BalanceSpacing" presStyleCnt="0"/>
      <dgm:spPr/>
    </dgm:pt>
    <dgm:pt modelId="{30B4BC6F-E5AA-446C-9C53-54774EFC236F}" type="pres">
      <dgm:prSet presAssocID="{B1E2F1EC-5799-4196-A04D-B940CE0E2385}" presName="BalanceSpacing1" presStyleCnt="0"/>
      <dgm:spPr/>
    </dgm:pt>
    <dgm:pt modelId="{5295A2F7-1243-4B97-9931-9637B1FB4F55}" type="pres">
      <dgm:prSet presAssocID="{BA6FDE80-A3A9-443E-AE49-28333C3E2D95}" presName="Accent1Text" presStyleLbl="node1" presStyleIdx="7" presStyleCnt="10" custLinFactX="-200000" custLinFactY="-100000" custLinFactNeighborX="-270258" custLinFactNeighborY="-125252"/>
      <dgm:spPr/>
    </dgm:pt>
    <dgm:pt modelId="{EA23E3AD-2E03-47F1-84C1-2D210ED0B3CA}" type="pres">
      <dgm:prSet presAssocID="{BA6FDE80-A3A9-443E-AE49-28333C3E2D95}" presName="spaceBetweenRectangles" presStyleCnt="0"/>
      <dgm:spPr/>
    </dgm:pt>
    <dgm:pt modelId="{7915D037-3946-48A6-8694-63A8F2B138F3}" type="pres">
      <dgm:prSet presAssocID="{0187F07A-4C56-4036-82C4-E1A82619E432}" presName="composite" presStyleCnt="0"/>
      <dgm:spPr/>
    </dgm:pt>
    <dgm:pt modelId="{93E07FC7-5EE2-48AC-8568-8B2CEAE86D1A}" type="pres">
      <dgm:prSet presAssocID="{0187F07A-4C56-4036-82C4-E1A82619E432}" presName="Parent1" presStyleLbl="node1" presStyleIdx="8" presStyleCnt="10" custScaleX="177496" custScaleY="177496" custLinFactX="127360" custLinFactY="-111051" custLinFactNeighborX="200000" custLinFactNeighborY="-200000">
        <dgm:presLayoutVars>
          <dgm:chMax val="1"/>
          <dgm:chPref val="1"/>
          <dgm:bulletEnabled val="1"/>
        </dgm:presLayoutVars>
      </dgm:prSet>
      <dgm:spPr/>
    </dgm:pt>
    <dgm:pt modelId="{67D264E8-474C-463E-90A5-A2A71EF91BD4}" type="pres">
      <dgm:prSet presAssocID="{0187F07A-4C56-4036-82C4-E1A82619E432}" presName="Childtext1" presStyleLbl="revTx" presStyleIdx="4" presStyleCnt="5">
        <dgm:presLayoutVars>
          <dgm:chMax val="0"/>
          <dgm:chPref val="0"/>
          <dgm:bulletEnabled val="1"/>
        </dgm:presLayoutVars>
      </dgm:prSet>
      <dgm:spPr/>
    </dgm:pt>
    <dgm:pt modelId="{ACC7BAD1-3773-4C2D-B12A-3E30B92758B2}" type="pres">
      <dgm:prSet presAssocID="{0187F07A-4C56-4036-82C4-E1A82619E432}" presName="BalanceSpacing" presStyleCnt="0"/>
      <dgm:spPr/>
    </dgm:pt>
    <dgm:pt modelId="{03858225-310F-453C-A95A-BA52F1FE653A}" type="pres">
      <dgm:prSet presAssocID="{0187F07A-4C56-4036-82C4-E1A82619E432}" presName="BalanceSpacing1" presStyleCnt="0"/>
      <dgm:spPr/>
    </dgm:pt>
    <dgm:pt modelId="{BFDA9E07-E765-4C1E-9397-8A98A76DF2AD}" type="pres">
      <dgm:prSet presAssocID="{6621617A-3094-4F8C-9F7A-700998DB71B1}" presName="Accent1Text" presStyleLbl="node1" presStyleIdx="9" presStyleCnt="10" custLinFactX="-100000" custLinFactY="-100000" custLinFactNeighborX="-151467" custLinFactNeighborY="-172854"/>
      <dgm:spPr/>
    </dgm:pt>
  </dgm:ptLst>
  <dgm:cxnLst>
    <dgm:cxn modelId="{F7065B02-C664-4E7E-9738-7F1A8278920C}" type="presOf" srcId="{BB3DF532-3174-44E1-8745-52D015A6B1E5}" destId="{61181C8E-E949-4DF2-B95F-4AF1402E992C}" srcOrd="0" destOrd="0" presId="urn:microsoft.com/office/officeart/2008/layout/AlternatingHexagons"/>
    <dgm:cxn modelId="{C75CC305-60E2-4F85-A0EB-C26DA1CCB706}" type="presOf" srcId="{03434F25-9308-4685-9A2D-5105E7FFBCDA}" destId="{38388C62-725D-441F-92B6-99AAF76C2F37}" srcOrd="0" destOrd="0" presId="urn:microsoft.com/office/officeart/2008/layout/AlternatingHexagons"/>
    <dgm:cxn modelId="{554FEE08-AB1D-427A-90CC-93EF43806818}" type="presOf" srcId="{0187F07A-4C56-4036-82C4-E1A82619E432}" destId="{93E07FC7-5EE2-48AC-8568-8B2CEAE86D1A}" srcOrd="0" destOrd="0" presId="urn:microsoft.com/office/officeart/2008/layout/AlternatingHexagons"/>
    <dgm:cxn modelId="{E75EFC62-6302-4BC7-8A0C-7F1983EF3BFA}" srcId="{BB3DF532-3174-44E1-8745-52D015A6B1E5}" destId="{EF92D539-5768-408C-859C-284884E20BB9}" srcOrd="1" destOrd="0" parTransId="{68EA8AF3-0B62-4D63-B35C-79A48DF6C26C}" sibTransId="{A35B051B-6281-42C4-A7BC-06D2D10B62EB}"/>
    <dgm:cxn modelId="{C3BA6C64-962D-4C8E-BFFE-1260DD88A198}" type="presOf" srcId="{E0491309-4DF0-4AC2-B779-3F91011CFC6C}" destId="{D919E989-5E09-4885-89A5-AE10887028C2}" srcOrd="0" destOrd="0" presId="urn:microsoft.com/office/officeart/2008/layout/AlternatingHexagons"/>
    <dgm:cxn modelId="{0CC4F581-04A9-4D18-84BB-8C2CBE1545AB}" type="presOf" srcId="{B1E2F1EC-5799-4196-A04D-B940CE0E2385}" destId="{11553F30-FAED-413A-98B5-4556C2379260}" srcOrd="0" destOrd="0" presId="urn:microsoft.com/office/officeart/2008/layout/AlternatingHexagons"/>
    <dgm:cxn modelId="{2FF81C82-80C6-4E5B-8850-BDF735941D95}" type="presOf" srcId="{A35B051B-6281-42C4-A7BC-06D2D10B62EB}" destId="{EF1C7290-E6A3-4CFD-A9A4-74844AFCDD3E}" srcOrd="0" destOrd="0" presId="urn:microsoft.com/office/officeart/2008/layout/AlternatingHexagons"/>
    <dgm:cxn modelId="{80C5B195-CE01-4878-BADC-0E5AFFA711D6}" type="presOf" srcId="{938AB4B8-6168-4863-B965-C8E00CE0AAEC}" destId="{5314B8C8-15A8-4DDA-A88C-523722C8E525}" srcOrd="0" destOrd="0" presId="urn:microsoft.com/office/officeart/2008/layout/AlternatingHexagons"/>
    <dgm:cxn modelId="{A498B4A3-B3A4-4F96-9F78-BC215835D8DF}" type="presOf" srcId="{274A3C80-761E-4C54-A0F5-E0E57A94198F}" destId="{28C0D884-F10A-45B9-9B08-44D23A6D1EF0}" srcOrd="0" destOrd="0" presId="urn:microsoft.com/office/officeart/2008/layout/AlternatingHexagons"/>
    <dgm:cxn modelId="{5B257BAB-84CD-4DBA-929C-D5E5D83C975A}" srcId="{03434F25-9308-4685-9A2D-5105E7FFBCDA}" destId="{E0491309-4DF0-4AC2-B779-3F91011CFC6C}" srcOrd="0" destOrd="0" parTransId="{A73BDE07-E8A2-4B56-9E40-9C2A415C79AD}" sibTransId="{14B4CA92-CCB1-431E-9B9C-FD2A1CC28AA7}"/>
    <dgm:cxn modelId="{DDA8F9B4-9744-4848-9BEC-97D0CDB37312}" type="presOf" srcId="{85A0BEA8-AF78-454F-AA95-8BF909C7E4DA}" destId="{9F581132-BAA1-4A1A-A0C8-AA42EB0E1172}" srcOrd="0" destOrd="0" presId="urn:microsoft.com/office/officeart/2008/layout/AlternatingHexagons"/>
    <dgm:cxn modelId="{514109B8-9DE1-4BD2-850D-FE16C04665E8}" srcId="{BB3DF532-3174-44E1-8745-52D015A6B1E5}" destId="{03434F25-9308-4685-9A2D-5105E7FFBCDA}" srcOrd="0" destOrd="0" parTransId="{318316AF-9C98-436E-9B9A-08C0D5BBF2CA}" sibTransId="{274A3C80-761E-4C54-A0F5-E0E57A94198F}"/>
    <dgm:cxn modelId="{593D02BC-1AEA-42FF-B0D3-D2D78E1D9822}" srcId="{BB3DF532-3174-44E1-8745-52D015A6B1E5}" destId="{85A0BEA8-AF78-454F-AA95-8BF909C7E4DA}" srcOrd="2" destOrd="0" parTransId="{F8FA8AFC-FCF9-409D-BA3C-AA4EDFB5CC8A}" sibTransId="{938AB4B8-6168-4863-B965-C8E00CE0AAEC}"/>
    <dgm:cxn modelId="{367843CD-28E0-4EC9-9ADE-253E7805E98F}" type="presOf" srcId="{6621617A-3094-4F8C-9F7A-700998DB71B1}" destId="{BFDA9E07-E765-4C1E-9397-8A98A76DF2AD}" srcOrd="0" destOrd="0" presId="urn:microsoft.com/office/officeart/2008/layout/AlternatingHexagons"/>
    <dgm:cxn modelId="{3B2C2BCF-38A2-4AED-B5EF-0DDE5712444D}" type="presOf" srcId="{BA6FDE80-A3A9-443E-AE49-28333C3E2D95}" destId="{5295A2F7-1243-4B97-9931-9637B1FB4F55}" srcOrd="0" destOrd="0" presId="urn:microsoft.com/office/officeart/2008/layout/AlternatingHexagons"/>
    <dgm:cxn modelId="{C6DA9CD4-BFEC-4917-96F1-C7500366FFBD}" srcId="{BB3DF532-3174-44E1-8745-52D015A6B1E5}" destId="{B1E2F1EC-5799-4196-A04D-B940CE0E2385}" srcOrd="3" destOrd="0" parTransId="{7E2BBD25-4402-4CC4-9B3B-76F568915BA3}" sibTransId="{BA6FDE80-A3A9-443E-AE49-28333C3E2D95}"/>
    <dgm:cxn modelId="{110BCFE6-08B6-48AD-8BA0-1D1C17660C6A}" type="presOf" srcId="{EF92D539-5768-408C-859C-284884E20BB9}" destId="{EDC8A29D-DE9E-41F8-AAAD-10E58E20B695}" srcOrd="0" destOrd="0" presId="urn:microsoft.com/office/officeart/2008/layout/AlternatingHexagons"/>
    <dgm:cxn modelId="{1EC6A3FE-BFF5-4CED-B028-245172D00520}" srcId="{BB3DF532-3174-44E1-8745-52D015A6B1E5}" destId="{0187F07A-4C56-4036-82C4-E1A82619E432}" srcOrd="4" destOrd="0" parTransId="{8272F9B7-BCD9-444B-8C47-6B859B6B029C}" sibTransId="{6621617A-3094-4F8C-9F7A-700998DB71B1}"/>
    <dgm:cxn modelId="{CDFDB2B4-B48C-4D14-B6D5-25838E00752D}" type="presParOf" srcId="{61181C8E-E949-4DF2-B95F-4AF1402E992C}" destId="{9680585E-F5CE-4D03-A59F-B34EB7FA6BBA}" srcOrd="0" destOrd="0" presId="urn:microsoft.com/office/officeart/2008/layout/AlternatingHexagons"/>
    <dgm:cxn modelId="{35C07FD5-3A74-49E1-AA63-029D699A3C8A}" type="presParOf" srcId="{9680585E-F5CE-4D03-A59F-B34EB7FA6BBA}" destId="{38388C62-725D-441F-92B6-99AAF76C2F37}" srcOrd="0" destOrd="0" presId="urn:microsoft.com/office/officeart/2008/layout/AlternatingHexagons"/>
    <dgm:cxn modelId="{92999ED2-9EB1-4000-B18B-B42AA860A0CD}" type="presParOf" srcId="{9680585E-F5CE-4D03-A59F-B34EB7FA6BBA}" destId="{D919E989-5E09-4885-89A5-AE10887028C2}" srcOrd="1" destOrd="0" presId="urn:microsoft.com/office/officeart/2008/layout/AlternatingHexagons"/>
    <dgm:cxn modelId="{066EA733-8F3F-4388-A408-43DEA778E737}" type="presParOf" srcId="{9680585E-F5CE-4D03-A59F-B34EB7FA6BBA}" destId="{94DAD763-81C7-4FFE-9787-884E12485CA1}" srcOrd="2" destOrd="0" presId="urn:microsoft.com/office/officeart/2008/layout/AlternatingHexagons"/>
    <dgm:cxn modelId="{901EDDE2-03F9-4BD4-9121-B5AAB28EA28C}" type="presParOf" srcId="{9680585E-F5CE-4D03-A59F-B34EB7FA6BBA}" destId="{67C975B3-7C12-4844-BD70-1183D20B789B}" srcOrd="3" destOrd="0" presId="urn:microsoft.com/office/officeart/2008/layout/AlternatingHexagons"/>
    <dgm:cxn modelId="{9BF703D7-75BA-4E67-B819-17CEA6B9BD54}" type="presParOf" srcId="{9680585E-F5CE-4D03-A59F-B34EB7FA6BBA}" destId="{28C0D884-F10A-45B9-9B08-44D23A6D1EF0}" srcOrd="4" destOrd="0" presId="urn:microsoft.com/office/officeart/2008/layout/AlternatingHexagons"/>
    <dgm:cxn modelId="{37F4540F-3BAC-4378-866A-B2022EF80D26}" type="presParOf" srcId="{61181C8E-E949-4DF2-B95F-4AF1402E992C}" destId="{5A3AE9F9-034E-479A-A244-2FA76A6CAC3D}" srcOrd="1" destOrd="0" presId="urn:microsoft.com/office/officeart/2008/layout/AlternatingHexagons"/>
    <dgm:cxn modelId="{C3069845-BD13-4852-8244-1431A461F55F}" type="presParOf" srcId="{61181C8E-E949-4DF2-B95F-4AF1402E992C}" destId="{72CB0CCD-B446-4666-87B3-FFECD0AD9963}" srcOrd="2" destOrd="0" presId="urn:microsoft.com/office/officeart/2008/layout/AlternatingHexagons"/>
    <dgm:cxn modelId="{241E8B2C-60B4-4797-8E16-E3F72878D9EC}" type="presParOf" srcId="{72CB0CCD-B446-4666-87B3-FFECD0AD9963}" destId="{EDC8A29D-DE9E-41F8-AAAD-10E58E20B695}" srcOrd="0" destOrd="0" presId="urn:microsoft.com/office/officeart/2008/layout/AlternatingHexagons"/>
    <dgm:cxn modelId="{507783E9-AA75-4459-B75E-C20C0309E762}" type="presParOf" srcId="{72CB0CCD-B446-4666-87B3-FFECD0AD9963}" destId="{779460E9-61E5-455F-B911-BF2D4AE4BB97}" srcOrd="1" destOrd="0" presId="urn:microsoft.com/office/officeart/2008/layout/AlternatingHexagons"/>
    <dgm:cxn modelId="{D57F2550-4CFC-456D-831E-E7BBB3100C9C}" type="presParOf" srcId="{72CB0CCD-B446-4666-87B3-FFECD0AD9963}" destId="{2E166523-613A-4501-B06E-940A58DAEBA6}" srcOrd="2" destOrd="0" presId="urn:microsoft.com/office/officeart/2008/layout/AlternatingHexagons"/>
    <dgm:cxn modelId="{770ADD40-6864-482E-99AF-2B9C701C0660}" type="presParOf" srcId="{72CB0CCD-B446-4666-87B3-FFECD0AD9963}" destId="{9B31DCA1-8743-4BA0-9D2D-12BE65A59E88}" srcOrd="3" destOrd="0" presId="urn:microsoft.com/office/officeart/2008/layout/AlternatingHexagons"/>
    <dgm:cxn modelId="{D89B8D92-72C5-45C7-ADE8-230487FE4BC9}" type="presParOf" srcId="{72CB0CCD-B446-4666-87B3-FFECD0AD9963}" destId="{EF1C7290-E6A3-4CFD-A9A4-74844AFCDD3E}" srcOrd="4" destOrd="0" presId="urn:microsoft.com/office/officeart/2008/layout/AlternatingHexagons"/>
    <dgm:cxn modelId="{AF3FBEA1-B288-482C-A2B1-6630CCFCDB11}" type="presParOf" srcId="{61181C8E-E949-4DF2-B95F-4AF1402E992C}" destId="{ECECA05F-DDED-4958-AFDB-CD41760EB6EA}" srcOrd="3" destOrd="0" presId="urn:microsoft.com/office/officeart/2008/layout/AlternatingHexagons"/>
    <dgm:cxn modelId="{DB7C680D-FC79-43ED-82D1-A1CC6E1A61A4}" type="presParOf" srcId="{61181C8E-E949-4DF2-B95F-4AF1402E992C}" destId="{EB4FA671-8F7F-4830-A4D5-2377530C2C7E}" srcOrd="4" destOrd="0" presId="urn:microsoft.com/office/officeart/2008/layout/AlternatingHexagons"/>
    <dgm:cxn modelId="{44FE4D55-8D92-40F5-AAD7-4DB8C85D383B}" type="presParOf" srcId="{EB4FA671-8F7F-4830-A4D5-2377530C2C7E}" destId="{9F581132-BAA1-4A1A-A0C8-AA42EB0E1172}" srcOrd="0" destOrd="0" presId="urn:microsoft.com/office/officeart/2008/layout/AlternatingHexagons"/>
    <dgm:cxn modelId="{D5C89008-AD8B-4A29-8B91-5CB09CFFBFB8}" type="presParOf" srcId="{EB4FA671-8F7F-4830-A4D5-2377530C2C7E}" destId="{BEA1E003-006C-48D1-8B01-F4E7C1868F7F}" srcOrd="1" destOrd="0" presId="urn:microsoft.com/office/officeart/2008/layout/AlternatingHexagons"/>
    <dgm:cxn modelId="{A47293E3-A806-4D3F-B461-2DCF4E871008}" type="presParOf" srcId="{EB4FA671-8F7F-4830-A4D5-2377530C2C7E}" destId="{5F98C4B8-8866-4B1D-9F4A-F77CBD2766D0}" srcOrd="2" destOrd="0" presId="urn:microsoft.com/office/officeart/2008/layout/AlternatingHexagons"/>
    <dgm:cxn modelId="{3671B3A4-6F2F-4FD3-8410-D986E8D15C5B}" type="presParOf" srcId="{EB4FA671-8F7F-4830-A4D5-2377530C2C7E}" destId="{D2410BEF-2FB6-4EA8-8D92-2F4235F48D3B}" srcOrd="3" destOrd="0" presId="urn:microsoft.com/office/officeart/2008/layout/AlternatingHexagons"/>
    <dgm:cxn modelId="{8F818D5B-2FA5-4096-9988-4C71C614AA0D}" type="presParOf" srcId="{EB4FA671-8F7F-4830-A4D5-2377530C2C7E}" destId="{5314B8C8-15A8-4DDA-A88C-523722C8E525}" srcOrd="4" destOrd="0" presId="urn:microsoft.com/office/officeart/2008/layout/AlternatingHexagons"/>
    <dgm:cxn modelId="{6F8F50B7-0954-4C49-94C0-8388E9D3DE2A}" type="presParOf" srcId="{61181C8E-E949-4DF2-B95F-4AF1402E992C}" destId="{9637FF31-A0FE-4045-A232-2508B0153DDA}" srcOrd="5" destOrd="0" presId="urn:microsoft.com/office/officeart/2008/layout/AlternatingHexagons"/>
    <dgm:cxn modelId="{15B1B2FF-EDC2-43C2-B6CC-14DFB601F261}" type="presParOf" srcId="{61181C8E-E949-4DF2-B95F-4AF1402E992C}" destId="{470C0ABF-1853-47D8-8897-50CFE995D5A6}" srcOrd="6" destOrd="0" presId="urn:microsoft.com/office/officeart/2008/layout/AlternatingHexagons"/>
    <dgm:cxn modelId="{02D2BDBA-CA1E-4EAA-9F1C-CAF82C770166}" type="presParOf" srcId="{470C0ABF-1853-47D8-8897-50CFE995D5A6}" destId="{11553F30-FAED-413A-98B5-4556C2379260}" srcOrd="0" destOrd="0" presId="urn:microsoft.com/office/officeart/2008/layout/AlternatingHexagons"/>
    <dgm:cxn modelId="{6E3EFD6D-1A79-4410-A955-5909DBC81CB6}" type="presParOf" srcId="{470C0ABF-1853-47D8-8897-50CFE995D5A6}" destId="{5828C319-5474-47F9-B0A5-3400ECEA7054}" srcOrd="1" destOrd="0" presId="urn:microsoft.com/office/officeart/2008/layout/AlternatingHexagons"/>
    <dgm:cxn modelId="{09CCCC22-C641-41B2-9FE5-39814D238DFF}" type="presParOf" srcId="{470C0ABF-1853-47D8-8897-50CFE995D5A6}" destId="{A7B498B3-5178-4B25-8DB9-CD9578CE7984}" srcOrd="2" destOrd="0" presId="urn:microsoft.com/office/officeart/2008/layout/AlternatingHexagons"/>
    <dgm:cxn modelId="{0A772A57-B976-4F9F-B00A-65F345B71A63}" type="presParOf" srcId="{470C0ABF-1853-47D8-8897-50CFE995D5A6}" destId="{30B4BC6F-E5AA-446C-9C53-54774EFC236F}" srcOrd="3" destOrd="0" presId="urn:microsoft.com/office/officeart/2008/layout/AlternatingHexagons"/>
    <dgm:cxn modelId="{50142F67-A34C-4523-9F1C-781E395EAD8F}" type="presParOf" srcId="{470C0ABF-1853-47D8-8897-50CFE995D5A6}" destId="{5295A2F7-1243-4B97-9931-9637B1FB4F55}" srcOrd="4" destOrd="0" presId="urn:microsoft.com/office/officeart/2008/layout/AlternatingHexagons"/>
    <dgm:cxn modelId="{68A4589A-E376-4A0F-B705-CF8D94220708}" type="presParOf" srcId="{61181C8E-E949-4DF2-B95F-4AF1402E992C}" destId="{EA23E3AD-2E03-47F1-84C1-2D210ED0B3CA}" srcOrd="7" destOrd="0" presId="urn:microsoft.com/office/officeart/2008/layout/AlternatingHexagons"/>
    <dgm:cxn modelId="{25A06062-89DD-4F84-BEA9-CEAEFC3B3542}" type="presParOf" srcId="{61181C8E-E949-4DF2-B95F-4AF1402E992C}" destId="{7915D037-3946-48A6-8694-63A8F2B138F3}" srcOrd="8" destOrd="0" presId="urn:microsoft.com/office/officeart/2008/layout/AlternatingHexagons"/>
    <dgm:cxn modelId="{D1949E9B-0BE7-408C-9B5C-517DE6DEC837}" type="presParOf" srcId="{7915D037-3946-48A6-8694-63A8F2B138F3}" destId="{93E07FC7-5EE2-48AC-8568-8B2CEAE86D1A}" srcOrd="0" destOrd="0" presId="urn:microsoft.com/office/officeart/2008/layout/AlternatingHexagons"/>
    <dgm:cxn modelId="{293179CD-0437-41EF-9F9C-D9C6D5DB8DB6}" type="presParOf" srcId="{7915D037-3946-48A6-8694-63A8F2B138F3}" destId="{67D264E8-474C-463E-90A5-A2A71EF91BD4}" srcOrd="1" destOrd="0" presId="urn:microsoft.com/office/officeart/2008/layout/AlternatingHexagons"/>
    <dgm:cxn modelId="{9B3C2907-085D-4B76-B5EF-CA7A7202198C}" type="presParOf" srcId="{7915D037-3946-48A6-8694-63A8F2B138F3}" destId="{ACC7BAD1-3773-4C2D-B12A-3E30B92758B2}" srcOrd="2" destOrd="0" presId="urn:microsoft.com/office/officeart/2008/layout/AlternatingHexagons"/>
    <dgm:cxn modelId="{51DAA1E5-729D-4D96-BC34-5A4C1999FA90}" type="presParOf" srcId="{7915D037-3946-48A6-8694-63A8F2B138F3}" destId="{03858225-310F-453C-A95A-BA52F1FE653A}" srcOrd="3" destOrd="0" presId="urn:microsoft.com/office/officeart/2008/layout/AlternatingHexagons"/>
    <dgm:cxn modelId="{BA11A4CA-80F2-4395-A729-C921B2A12AAF}" type="presParOf" srcId="{7915D037-3946-48A6-8694-63A8F2B138F3}" destId="{BFDA9E07-E765-4C1E-9397-8A98A76DF2AD}"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2A59DB-334C-4977-A311-A6C3E9A31E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1742A21-0C23-4E56-8EF1-E715287E79B0}">
      <dgm:prSet phldrT="[Text]"/>
      <dgm:spPr/>
      <dgm:t>
        <a:bodyPr/>
        <a:lstStyle/>
        <a:p>
          <a:r>
            <a:rPr lang="en-US" b="1" i="0" dirty="0"/>
            <a:t>Key types</a:t>
          </a:r>
          <a:endParaRPr lang="en-US" dirty="0"/>
        </a:p>
      </dgm:t>
    </dgm:pt>
    <dgm:pt modelId="{E3CCB222-261C-44FB-B77D-59C9B629E14F}" type="parTrans" cxnId="{5CC3D87C-9364-4F83-88C0-8AC51CCDFC9D}">
      <dgm:prSet/>
      <dgm:spPr/>
      <dgm:t>
        <a:bodyPr/>
        <a:lstStyle/>
        <a:p>
          <a:endParaRPr lang="en-US"/>
        </a:p>
      </dgm:t>
    </dgm:pt>
    <dgm:pt modelId="{3609682C-2B06-40EF-AC67-1EC8EF0C8783}" type="sibTrans" cxnId="{5CC3D87C-9364-4F83-88C0-8AC51CCDFC9D}">
      <dgm:prSet/>
      <dgm:spPr/>
      <dgm:t>
        <a:bodyPr/>
        <a:lstStyle/>
        <a:p>
          <a:endParaRPr lang="en-US"/>
        </a:p>
      </dgm:t>
    </dgm:pt>
    <dgm:pt modelId="{F49B184C-81D3-4904-9183-F17C0D5EE818}">
      <dgm:prSet phldrT="[Text]"/>
      <dgm:spPr/>
      <dgm:t>
        <a:bodyPr/>
        <a:lstStyle/>
        <a:p>
          <a:r>
            <a:rPr lang="en-US" b="0" i="0" dirty="0"/>
            <a:t>Each cryptographic algorithm requires a key that has the right form, in terms of the size of the key material and its numerical properties. </a:t>
          </a:r>
          <a:r>
            <a:rPr lang="en-US" b="1" i="0" dirty="0"/>
            <a:t>The key type and key size encode </a:t>
          </a:r>
          <a:r>
            <a:rPr lang="en-US" b="0" i="0" dirty="0"/>
            <a:t>must compatible with a cryptographic algorithm.</a:t>
          </a:r>
          <a:endParaRPr lang="en-US" dirty="0"/>
        </a:p>
      </dgm:t>
    </dgm:pt>
    <dgm:pt modelId="{AE29FCFF-FA1D-4430-AD79-BD5FC5769956}" type="parTrans" cxnId="{53FEB162-7796-4A0A-8CA8-44EE1784141E}">
      <dgm:prSet/>
      <dgm:spPr/>
      <dgm:t>
        <a:bodyPr/>
        <a:lstStyle/>
        <a:p>
          <a:endParaRPr lang="en-US"/>
        </a:p>
      </dgm:t>
    </dgm:pt>
    <dgm:pt modelId="{38031AAD-98C3-48FA-9A12-49A8F1A62783}" type="sibTrans" cxnId="{53FEB162-7796-4A0A-8CA8-44EE1784141E}">
      <dgm:prSet/>
      <dgm:spPr/>
      <dgm:t>
        <a:bodyPr/>
        <a:lstStyle/>
        <a:p>
          <a:endParaRPr lang="en-US"/>
        </a:p>
      </dgm:t>
    </dgm:pt>
    <dgm:pt modelId="{9581920B-416F-47DE-8049-E6A3529196F8}">
      <dgm:prSet phldrT="[Text]"/>
      <dgm:spPr/>
      <dgm:t>
        <a:bodyPr/>
        <a:lstStyle/>
        <a:p>
          <a:r>
            <a:rPr lang="en-US" b="1" i="0" dirty="0"/>
            <a:t>Key identifiers</a:t>
          </a:r>
          <a:endParaRPr lang="en-US" dirty="0"/>
        </a:p>
      </dgm:t>
    </dgm:pt>
    <dgm:pt modelId="{73281B56-40FA-40DD-8228-66E8DCC4AAAF}" type="parTrans" cxnId="{275161B7-0F15-48A6-A320-492304AE2F0D}">
      <dgm:prSet/>
      <dgm:spPr/>
      <dgm:t>
        <a:bodyPr/>
        <a:lstStyle/>
        <a:p>
          <a:endParaRPr lang="en-US"/>
        </a:p>
      </dgm:t>
    </dgm:pt>
    <dgm:pt modelId="{FF276481-7C05-47AF-9055-1CE6A19A4916}" type="sibTrans" cxnId="{275161B7-0F15-48A6-A320-492304AE2F0D}">
      <dgm:prSet/>
      <dgm:spPr/>
      <dgm:t>
        <a:bodyPr/>
        <a:lstStyle/>
        <a:p>
          <a:endParaRPr lang="en-US"/>
        </a:p>
      </dgm:t>
    </dgm:pt>
    <dgm:pt modelId="{14841F1E-FC49-49AD-8799-AB65FF02E9B9}">
      <dgm:prSet phldrT="[Text]"/>
      <dgm:spPr/>
      <dgm:t>
        <a:bodyPr/>
        <a:lstStyle/>
        <a:p>
          <a:r>
            <a:rPr lang="en-US" b="0" i="0" dirty="0"/>
            <a:t>The lifetime of a key indicates where it is stored and which application and system actions will create and destroy it.</a:t>
          </a:r>
          <a:endParaRPr lang="en-US" dirty="0"/>
        </a:p>
      </dgm:t>
    </dgm:pt>
    <dgm:pt modelId="{B4577301-BE48-40A6-9953-197E89A5F2DE}" type="parTrans" cxnId="{86E77241-37F6-4A6F-AD01-CDA91BE836C8}">
      <dgm:prSet/>
      <dgm:spPr/>
      <dgm:t>
        <a:bodyPr/>
        <a:lstStyle/>
        <a:p>
          <a:endParaRPr lang="en-US"/>
        </a:p>
      </dgm:t>
    </dgm:pt>
    <dgm:pt modelId="{6C00279D-2350-450C-94EE-B0FC993C264F}" type="sibTrans" cxnId="{86E77241-37F6-4A6F-AD01-CDA91BE836C8}">
      <dgm:prSet/>
      <dgm:spPr/>
      <dgm:t>
        <a:bodyPr/>
        <a:lstStyle/>
        <a:p>
          <a:endParaRPr lang="en-US"/>
        </a:p>
      </dgm:t>
    </dgm:pt>
    <dgm:pt modelId="{B5C364A8-4BD1-4C61-9DD4-677477D87221}">
      <dgm:prSet phldrT="[Text]"/>
      <dgm:spPr/>
      <dgm:t>
        <a:bodyPr/>
        <a:lstStyle/>
        <a:p>
          <a:r>
            <a:rPr lang="en-US" b="1" i="0" dirty="0"/>
            <a:t>Key lifetimes</a:t>
          </a:r>
          <a:endParaRPr lang="en-US" dirty="0"/>
        </a:p>
      </dgm:t>
    </dgm:pt>
    <dgm:pt modelId="{8A5E282E-8FA6-445E-AA4A-4B290785EA01}" type="parTrans" cxnId="{B04E2DDC-18B2-456E-82D1-FC80AB3EC8D2}">
      <dgm:prSet/>
      <dgm:spPr/>
      <dgm:t>
        <a:bodyPr/>
        <a:lstStyle/>
        <a:p>
          <a:endParaRPr lang="en-US"/>
        </a:p>
      </dgm:t>
    </dgm:pt>
    <dgm:pt modelId="{0C8E54F4-4F5E-4FF6-B7CC-2B478543A404}" type="sibTrans" cxnId="{B04E2DDC-18B2-456E-82D1-FC80AB3EC8D2}">
      <dgm:prSet/>
      <dgm:spPr/>
      <dgm:t>
        <a:bodyPr/>
        <a:lstStyle/>
        <a:p>
          <a:endParaRPr lang="en-US"/>
        </a:p>
      </dgm:t>
    </dgm:pt>
    <dgm:pt modelId="{496E8F9C-CA2A-4147-A073-A1BF8EAD417E}">
      <dgm:prSet phldrT="[Text]"/>
      <dgm:spPr/>
      <dgm:t>
        <a:bodyPr/>
        <a:lstStyle/>
        <a:p>
          <a:r>
            <a:rPr lang="en-US" b="0" i="0" dirty="0"/>
            <a:t>Key identifiers are output from a successful call to one of the key creation functions.</a:t>
          </a:r>
          <a:endParaRPr lang="en-US" dirty="0"/>
        </a:p>
      </dgm:t>
    </dgm:pt>
    <dgm:pt modelId="{05A8AAC9-39A4-4A2B-9EFB-B53FD3922AFC}" type="parTrans" cxnId="{D90D5FA5-8FF7-4396-B031-3473DBEB5862}">
      <dgm:prSet/>
      <dgm:spPr/>
      <dgm:t>
        <a:bodyPr/>
        <a:lstStyle/>
        <a:p>
          <a:endParaRPr lang="en-US"/>
        </a:p>
      </dgm:t>
    </dgm:pt>
    <dgm:pt modelId="{598B97DB-9616-4B04-8B6B-41AB595ECA44}" type="sibTrans" cxnId="{D90D5FA5-8FF7-4396-B031-3473DBEB5862}">
      <dgm:prSet/>
      <dgm:spPr/>
      <dgm:t>
        <a:bodyPr/>
        <a:lstStyle/>
        <a:p>
          <a:endParaRPr lang="en-US"/>
        </a:p>
      </dgm:t>
    </dgm:pt>
    <dgm:pt modelId="{A1DCF17A-D736-4DFD-8DBC-C5DA621037E9}">
      <dgm:prSet phldrT="[Text]"/>
      <dgm:spPr/>
      <dgm:t>
        <a:bodyPr/>
        <a:lstStyle/>
        <a:p>
          <a:r>
            <a:rPr lang="en-US" b="1" i="0"/>
            <a:t>Key policies</a:t>
          </a:r>
          <a:endParaRPr lang="en-US" dirty="0"/>
        </a:p>
      </dgm:t>
    </dgm:pt>
    <dgm:pt modelId="{BEAC1879-0C2C-4A05-97D5-8E59ED2C2499}" type="parTrans" cxnId="{D6BC14B3-1B22-4E3B-B87B-1D6CFCA173FF}">
      <dgm:prSet/>
      <dgm:spPr/>
      <dgm:t>
        <a:bodyPr/>
        <a:lstStyle/>
        <a:p>
          <a:endParaRPr lang="en-US"/>
        </a:p>
      </dgm:t>
    </dgm:pt>
    <dgm:pt modelId="{7BBB7F30-D81F-4E24-9EA7-590C45137041}" type="sibTrans" cxnId="{D6BC14B3-1B22-4E3B-B87B-1D6CFCA173FF}">
      <dgm:prSet/>
      <dgm:spPr/>
      <dgm:t>
        <a:bodyPr/>
        <a:lstStyle/>
        <a:p>
          <a:endParaRPr lang="en-US"/>
        </a:p>
      </dgm:t>
    </dgm:pt>
    <dgm:pt modelId="{EAE6C453-B121-4592-8DA9-9356AF4AA931}">
      <dgm:prSet phldrT="[Text]"/>
      <dgm:spPr/>
      <dgm:t>
        <a:bodyPr/>
        <a:lstStyle/>
        <a:p>
          <a:r>
            <a:rPr lang="en-US" b="0" i="0" dirty="0"/>
            <a:t>All keys have an associated policy that regulates which operations are permitted on the key. Each key policy is a set of usage flags and a specific algorithm that is permitted with the key. </a:t>
          </a:r>
          <a:endParaRPr lang="en-US" dirty="0"/>
        </a:p>
      </dgm:t>
    </dgm:pt>
    <dgm:pt modelId="{4C384EE8-1818-43D2-B88F-71EDDD34688E}" type="parTrans" cxnId="{8CD929DF-F93D-4A24-A5E2-ADD601075106}">
      <dgm:prSet/>
      <dgm:spPr/>
      <dgm:t>
        <a:bodyPr/>
        <a:lstStyle/>
        <a:p>
          <a:endParaRPr lang="en-US"/>
        </a:p>
      </dgm:t>
    </dgm:pt>
    <dgm:pt modelId="{3534F1C6-1B68-4610-B88B-9E1A80A059F4}" type="sibTrans" cxnId="{8CD929DF-F93D-4A24-A5E2-ADD601075106}">
      <dgm:prSet/>
      <dgm:spPr/>
      <dgm:t>
        <a:bodyPr/>
        <a:lstStyle/>
        <a:p>
          <a:endParaRPr lang="en-US"/>
        </a:p>
      </dgm:t>
    </dgm:pt>
    <dgm:pt modelId="{B773F498-1EB3-4AFF-980B-82693DFD40B2}">
      <dgm:prSet/>
      <dgm:spPr/>
      <dgm:t>
        <a:bodyPr/>
        <a:lstStyle/>
        <a:p>
          <a:r>
            <a:rPr lang="en-US" b="0" i="0" dirty="0"/>
            <a:t>Valid key identifiers must have distinct values within the same application. If the implementation provides </a:t>
          </a:r>
          <a:r>
            <a:rPr lang="en-US" b="0" i="1" dirty="0">
              <a:hlinkClick xmlns:r="http://schemas.openxmlformats.org/officeDocument/2006/relationships" r:id="rId1"/>
            </a:rPr>
            <a:t>caller isolation</a:t>
          </a:r>
          <a:r>
            <a:rPr lang="en-US" b="0" i="0" dirty="0"/>
            <a:t>, then key identifiers are local to each application.</a:t>
          </a:r>
        </a:p>
      </dgm:t>
    </dgm:pt>
    <dgm:pt modelId="{51D530ED-7D34-4AAF-A46F-D52104A1AB5F}" type="parTrans" cxnId="{3B8AD322-59A0-4F3A-8E5A-5FFD64A20604}">
      <dgm:prSet/>
      <dgm:spPr/>
      <dgm:t>
        <a:bodyPr/>
        <a:lstStyle/>
        <a:p>
          <a:endParaRPr lang="en-US"/>
        </a:p>
      </dgm:t>
    </dgm:pt>
    <dgm:pt modelId="{D17F8F6F-18CC-463D-94C9-3A7498385491}" type="sibTrans" cxnId="{3B8AD322-59A0-4F3A-8E5A-5FFD64A20604}">
      <dgm:prSet/>
      <dgm:spPr/>
      <dgm:t>
        <a:bodyPr/>
        <a:lstStyle/>
        <a:p>
          <a:endParaRPr lang="en-US"/>
        </a:p>
      </dgm:t>
    </dgm:pt>
    <dgm:pt modelId="{9EF2A2B8-46E6-4787-A324-80B1BA042D50}">
      <dgm:prSet phldrT="[Text]"/>
      <dgm:spPr/>
      <dgm:t>
        <a:bodyPr/>
        <a:lstStyle/>
        <a:p>
          <a:r>
            <a:rPr lang="en-US" b="0" i="0" dirty="0"/>
            <a:t>There are two main types of lifetimes: </a:t>
          </a:r>
          <a:r>
            <a:rPr lang="en-US" b="0" i="1" dirty="0"/>
            <a:t>volatile</a:t>
          </a:r>
          <a:r>
            <a:rPr lang="en-US" b="0" i="0" dirty="0"/>
            <a:t> and </a:t>
          </a:r>
          <a:r>
            <a:rPr lang="en-US" b="0" i="1" dirty="0"/>
            <a:t>persistent</a:t>
          </a:r>
          <a:r>
            <a:rPr lang="en-US" b="0" i="0" dirty="0"/>
            <a:t>.</a:t>
          </a:r>
          <a:endParaRPr lang="en-US" dirty="0"/>
        </a:p>
      </dgm:t>
    </dgm:pt>
    <dgm:pt modelId="{81303101-10B0-4BFA-BDCC-26DD8B2B7C3C}" type="parTrans" cxnId="{30025348-EE28-483B-92E4-4741B3D4F255}">
      <dgm:prSet/>
      <dgm:spPr/>
      <dgm:t>
        <a:bodyPr/>
        <a:lstStyle/>
        <a:p>
          <a:endParaRPr lang="en-US"/>
        </a:p>
      </dgm:t>
    </dgm:pt>
    <dgm:pt modelId="{C85CF9C0-1599-4461-A4F1-19A7C7C22E6A}" type="sibTrans" cxnId="{30025348-EE28-483B-92E4-4741B3D4F255}">
      <dgm:prSet/>
      <dgm:spPr/>
      <dgm:t>
        <a:bodyPr/>
        <a:lstStyle/>
        <a:p>
          <a:endParaRPr lang="en-US"/>
        </a:p>
      </dgm:t>
    </dgm:pt>
    <dgm:pt modelId="{735D4AC6-9C53-4EEC-8DAB-9D626BA8103D}" type="pres">
      <dgm:prSet presAssocID="{412A59DB-334C-4977-A311-A6C3E9A31E66}" presName="linear" presStyleCnt="0">
        <dgm:presLayoutVars>
          <dgm:animLvl val="lvl"/>
          <dgm:resizeHandles val="exact"/>
        </dgm:presLayoutVars>
      </dgm:prSet>
      <dgm:spPr/>
    </dgm:pt>
    <dgm:pt modelId="{E31EC0F3-ED3B-4B55-BAEF-D6090C0B3B23}" type="pres">
      <dgm:prSet presAssocID="{B1742A21-0C23-4E56-8EF1-E715287E79B0}" presName="parentText" presStyleLbl="node1" presStyleIdx="0" presStyleCnt="4">
        <dgm:presLayoutVars>
          <dgm:chMax val="0"/>
          <dgm:bulletEnabled val="1"/>
        </dgm:presLayoutVars>
      </dgm:prSet>
      <dgm:spPr/>
    </dgm:pt>
    <dgm:pt modelId="{670DD1B3-43F4-4FC2-8BFA-0CBE75D725EA}" type="pres">
      <dgm:prSet presAssocID="{B1742A21-0C23-4E56-8EF1-E715287E79B0}" presName="childText" presStyleLbl="revTx" presStyleIdx="0" presStyleCnt="4">
        <dgm:presLayoutVars>
          <dgm:bulletEnabled val="1"/>
        </dgm:presLayoutVars>
      </dgm:prSet>
      <dgm:spPr/>
    </dgm:pt>
    <dgm:pt modelId="{E0A5DBE6-6247-4718-89B0-E9ACD33AEBD3}" type="pres">
      <dgm:prSet presAssocID="{9581920B-416F-47DE-8049-E6A3529196F8}" presName="parentText" presStyleLbl="node1" presStyleIdx="1" presStyleCnt="4">
        <dgm:presLayoutVars>
          <dgm:chMax val="0"/>
          <dgm:bulletEnabled val="1"/>
        </dgm:presLayoutVars>
      </dgm:prSet>
      <dgm:spPr/>
    </dgm:pt>
    <dgm:pt modelId="{ECB19C7A-9893-40F5-BCC4-14E2A34CFB62}" type="pres">
      <dgm:prSet presAssocID="{9581920B-416F-47DE-8049-E6A3529196F8}" presName="childText" presStyleLbl="revTx" presStyleIdx="1" presStyleCnt="4">
        <dgm:presLayoutVars>
          <dgm:bulletEnabled val="1"/>
        </dgm:presLayoutVars>
      </dgm:prSet>
      <dgm:spPr/>
    </dgm:pt>
    <dgm:pt modelId="{2F3D070A-824E-4A37-A45B-D33AFB925E11}" type="pres">
      <dgm:prSet presAssocID="{B5C364A8-4BD1-4C61-9DD4-677477D87221}" presName="parentText" presStyleLbl="node1" presStyleIdx="2" presStyleCnt="4">
        <dgm:presLayoutVars>
          <dgm:chMax val="0"/>
          <dgm:bulletEnabled val="1"/>
        </dgm:presLayoutVars>
      </dgm:prSet>
      <dgm:spPr/>
    </dgm:pt>
    <dgm:pt modelId="{237EF21C-B693-43C0-AF57-B0824DC08F6F}" type="pres">
      <dgm:prSet presAssocID="{B5C364A8-4BD1-4C61-9DD4-677477D87221}" presName="childText" presStyleLbl="revTx" presStyleIdx="2" presStyleCnt="4">
        <dgm:presLayoutVars>
          <dgm:bulletEnabled val="1"/>
        </dgm:presLayoutVars>
      </dgm:prSet>
      <dgm:spPr/>
    </dgm:pt>
    <dgm:pt modelId="{F520B893-D858-436C-81D4-70FDB0EAB3B5}" type="pres">
      <dgm:prSet presAssocID="{A1DCF17A-D736-4DFD-8DBC-C5DA621037E9}" presName="parentText" presStyleLbl="node1" presStyleIdx="3" presStyleCnt="4">
        <dgm:presLayoutVars>
          <dgm:chMax val="0"/>
          <dgm:bulletEnabled val="1"/>
        </dgm:presLayoutVars>
      </dgm:prSet>
      <dgm:spPr/>
    </dgm:pt>
    <dgm:pt modelId="{1532F826-B7DB-48C5-94BF-9F04D58552F1}" type="pres">
      <dgm:prSet presAssocID="{A1DCF17A-D736-4DFD-8DBC-C5DA621037E9}" presName="childText" presStyleLbl="revTx" presStyleIdx="3" presStyleCnt="4">
        <dgm:presLayoutVars>
          <dgm:bulletEnabled val="1"/>
        </dgm:presLayoutVars>
      </dgm:prSet>
      <dgm:spPr/>
    </dgm:pt>
  </dgm:ptLst>
  <dgm:cxnLst>
    <dgm:cxn modelId="{D5042210-F481-4D55-8CA9-0F3A8193081D}" type="presOf" srcId="{EAE6C453-B121-4592-8DA9-9356AF4AA931}" destId="{1532F826-B7DB-48C5-94BF-9F04D58552F1}" srcOrd="0" destOrd="0" presId="urn:microsoft.com/office/officeart/2005/8/layout/vList2"/>
    <dgm:cxn modelId="{516E7417-2AAE-4438-AA23-A023712A1CA9}" type="presOf" srcId="{F49B184C-81D3-4904-9183-F17C0D5EE818}" destId="{670DD1B3-43F4-4FC2-8BFA-0CBE75D725EA}" srcOrd="0" destOrd="0" presId="urn:microsoft.com/office/officeart/2005/8/layout/vList2"/>
    <dgm:cxn modelId="{3B8AD322-59A0-4F3A-8E5A-5FFD64A20604}" srcId="{9581920B-416F-47DE-8049-E6A3529196F8}" destId="{B773F498-1EB3-4AFF-980B-82693DFD40B2}" srcOrd="1" destOrd="0" parTransId="{51D530ED-7D34-4AAF-A46F-D52104A1AB5F}" sibTransId="{D17F8F6F-18CC-463D-94C9-3A7498385491}"/>
    <dgm:cxn modelId="{CDB4155E-E07F-487C-BD89-06989C0BDFC7}" type="presOf" srcId="{B5C364A8-4BD1-4C61-9DD4-677477D87221}" destId="{2F3D070A-824E-4A37-A45B-D33AFB925E11}" srcOrd="0" destOrd="0" presId="urn:microsoft.com/office/officeart/2005/8/layout/vList2"/>
    <dgm:cxn modelId="{86E77241-37F6-4A6F-AD01-CDA91BE836C8}" srcId="{B5C364A8-4BD1-4C61-9DD4-677477D87221}" destId="{14841F1E-FC49-49AD-8799-AB65FF02E9B9}" srcOrd="0" destOrd="0" parTransId="{B4577301-BE48-40A6-9953-197E89A5F2DE}" sibTransId="{6C00279D-2350-450C-94EE-B0FC993C264F}"/>
    <dgm:cxn modelId="{53FEB162-7796-4A0A-8CA8-44EE1784141E}" srcId="{B1742A21-0C23-4E56-8EF1-E715287E79B0}" destId="{F49B184C-81D3-4904-9183-F17C0D5EE818}" srcOrd="0" destOrd="0" parTransId="{AE29FCFF-FA1D-4430-AD79-BD5FC5769956}" sibTransId="{38031AAD-98C3-48FA-9A12-49A8F1A62783}"/>
    <dgm:cxn modelId="{30025348-EE28-483B-92E4-4741B3D4F255}" srcId="{B5C364A8-4BD1-4C61-9DD4-677477D87221}" destId="{9EF2A2B8-46E6-4787-A324-80B1BA042D50}" srcOrd="1" destOrd="0" parTransId="{81303101-10B0-4BFA-BDCC-26DD8B2B7C3C}" sibTransId="{C85CF9C0-1599-4461-A4F1-19A7C7C22E6A}"/>
    <dgm:cxn modelId="{8F8B1152-1058-4B93-A6BE-E5DA3C1A389A}" type="presOf" srcId="{14841F1E-FC49-49AD-8799-AB65FF02E9B9}" destId="{237EF21C-B693-43C0-AF57-B0824DC08F6F}" srcOrd="0" destOrd="0" presId="urn:microsoft.com/office/officeart/2005/8/layout/vList2"/>
    <dgm:cxn modelId="{F4EBAC75-5B4F-4142-A818-D3D7A31F3B26}" type="presOf" srcId="{A1DCF17A-D736-4DFD-8DBC-C5DA621037E9}" destId="{F520B893-D858-436C-81D4-70FDB0EAB3B5}" srcOrd="0" destOrd="0" presId="urn:microsoft.com/office/officeart/2005/8/layout/vList2"/>
    <dgm:cxn modelId="{6B52935A-41A8-470F-A340-02D31147493D}" type="presOf" srcId="{9581920B-416F-47DE-8049-E6A3529196F8}" destId="{E0A5DBE6-6247-4718-89B0-E9ACD33AEBD3}" srcOrd="0" destOrd="0" presId="urn:microsoft.com/office/officeart/2005/8/layout/vList2"/>
    <dgm:cxn modelId="{5CC3D87C-9364-4F83-88C0-8AC51CCDFC9D}" srcId="{412A59DB-334C-4977-A311-A6C3E9A31E66}" destId="{B1742A21-0C23-4E56-8EF1-E715287E79B0}" srcOrd="0" destOrd="0" parTransId="{E3CCB222-261C-44FB-B77D-59C9B629E14F}" sibTransId="{3609682C-2B06-40EF-AC67-1EC8EF0C8783}"/>
    <dgm:cxn modelId="{E8DA1895-26D4-452F-B0DC-E711E388FD3F}" type="presOf" srcId="{B1742A21-0C23-4E56-8EF1-E715287E79B0}" destId="{E31EC0F3-ED3B-4B55-BAEF-D6090C0B3B23}" srcOrd="0" destOrd="0" presId="urn:microsoft.com/office/officeart/2005/8/layout/vList2"/>
    <dgm:cxn modelId="{D90D5FA5-8FF7-4396-B031-3473DBEB5862}" srcId="{9581920B-416F-47DE-8049-E6A3529196F8}" destId="{496E8F9C-CA2A-4147-A073-A1BF8EAD417E}" srcOrd="0" destOrd="0" parTransId="{05A8AAC9-39A4-4A2B-9EFB-B53FD3922AFC}" sibTransId="{598B97DB-9616-4B04-8B6B-41AB595ECA44}"/>
    <dgm:cxn modelId="{59AFCCB2-586D-4235-9C9A-729170FC7615}" type="presOf" srcId="{412A59DB-334C-4977-A311-A6C3E9A31E66}" destId="{735D4AC6-9C53-4EEC-8DAB-9D626BA8103D}" srcOrd="0" destOrd="0" presId="urn:microsoft.com/office/officeart/2005/8/layout/vList2"/>
    <dgm:cxn modelId="{D6BC14B3-1B22-4E3B-B87B-1D6CFCA173FF}" srcId="{412A59DB-334C-4977-A311-A6C3E9A31E66}" destId="{A1DCF17A-D736-4DFD-8DBC-C5DA621037E9}" srcOrd="3" destOrd="0" parTransId="{BEAC1879-0C2C-4A05-97D5-8E59ED2C2499}" sibTransId="{7BBB7F30-D81F-4E24-9EA7-590C45137041}"/>
    <dgm:cxn modelId="{275161B7-0F15-48A6-A320-492304AE2F0D}" srcId="{412A59DB-334C-4977-A311-A6C3E9A31E66}" destId="{9581920B-416F-47DE-8049-E6A3529196F8}" srcOrd="1" destOrd="0" parTransId="{73281B56-40FA-40DD-8228-66E8DCC4AAAF}" sibTransId="{FF276481-7C05-47AF-9055-1CE6A19A4916}"/>
    <dgm:cxn modelId="{3F7147CC-52BB-429D-815D-941FA78DD49D}" type="presOf" srcId="{9EF2A2B8-46E6-4787-A324-80B1BA042D50}" destId="{237EF21C-B693-43C0-AF57-B0824DC08F6F}" srcOrd="0" destOrd="1" presId="urn:microsoft.com/office/officeart/2005/8/layout/vList2"/>
    <dgm:cxn modelId="{A1D1A7D3-3953-4E7A-BC10-46FD9C03030D}" type="presOf" srcId="{496E8F9C-CA2A-4147-A073-A1BF8EAD417E}" destId="{ECB19C7A-9893-40F5-BCC4-14E2A34CFB62}" srcOrd="0" destOrd="0" presId="urn:microsoft.com/office/officeart/2005/8/layout/vList2"/>
    <dgm:cxn modelId="{B04E2DDC-18B2-456E-82D1-FC80AB3EC8D2}" srcId="{412A59DB-334C-4977-A311-A6C3E9A31E66}" destId="{B5C364A8-4BD1-4C61-9DD4-677477D87221}" srcOrd="2" destOrd="0" parTransId="{8A5E282E-8FA6-445E-AA4A-4B290785EA01}" sibTransId="{0C8E54F4-4F5E-4FF6-B7CC-2B478543A404}"/>
    <dgm:cxn modelId="{8CD929DF-F93D-4A24-A5E2-ADD601075106}" srcId="{A1DCF17A-D736-4DFD-8DBC-C5DA621037E9}" destId="{EAE6C453-B121-4592-8DA9-9356AF4AA931}" srcOrd="0" destOrd="0" parTransId="{4C384EE8-1818-43D2-B88F-71EDDD34688E}" sibTransId="{3534F1C6-1B68-4610-B88B-9E1A80A059F4}"/>
    <dgm:cxn modelId="{B45960F7-48CE-4068-B08C-D3C7337AF797}" type="presOf" srcId="{B773F498-1EB3-4AFF-980B-82693DFD40B2}" destId="{ECB19C7A-9893-40F5-BCC4-14E2A34CFB62}" srcOrd="0" destOrd="1" presId="urn:microsoft.com/office/officeart/2005/8/layout/vList2"/>
    <dgm:cxn modelId="{8E7FA818-AA15-45D8-9F90-8F278A9CAED1}" type="presParOf" srcId="{735D4AC6-9C53-4EEC-8DAB-9D626BA8103D}" destId="{E31EC0F3-ED3B-4B55-BAEF-D6090C0B3B23}" srcOrd="0" destOrd="0" presId="urn:microsoft.com/office/officeart/2005/8/layout/vList2"/>
    <dgm:cxn modelId="{75EBCDD3-24D7-4B47-9CBF-65FB6440ED2C}" type="presParOf" srcId="{735D4AC6-9C53-4EEC-8DAB-9D626BA8103D}" destId="{670DD1B3-43F4-4FC2-8BFA-0CBE75D725EA}" srcOrd="1" destOrd="0" presId="urn:microsoft.com/office/officeart/2005/8/layout/vList2"/>
    <dgm:cxn modelId="{AEBC1C4C-5EDB-4322-A2CF-B5A2C8D0F42E}" type="presParOf" srcId="{735D4AC6-9C53-4EEC-8DAB-9D626BA8103D}" destId="{E0A5DBE6-6247-4718-89B0-E9ACD33AEBD3}" srcOrd="2" destOrd="0" presId="urn:microsoft.com/office/officeart/2005/8/layout/vList2"/>
    <dgm:cxn modelId="{D0A259BD-2B63-41E8-A5E3-8B4F2011A2C8}" type="presParOf" srcId="{735D4AC6-9C53-4EEC-8DAB-9D626BA8103D}" destId="{ECB19C7A-9893-40F5-BCC4-14E2A34CFB62}" srcOrd="3" destOrd="0" presId="urn:microsoft.com/office/officeart/2005/8/layout/vList2"/>
    <dgm:cxn modelId="{90E31CCC-D0DC-4130-9CCA-5400B3D91702}" type="presParOf" srcId="{735D4AC6-9C53-4EEC-8DAB-9D626BA8103D}" destId="{2F3D070A-824E-4A37-A45B-D33AFB925E11}" srcOrd="4" destOrd="0" presId="urn:microsoft.com/office/officeart/2005/8/layout/vList2"/>
    <dgm:cxn modelId="{D7E09221-DD5F-42A4-BF66-B017D5EA5F86}" type="presParOf" srcId="{735D4AC6-9C53-4EEC-8DAB-9D626BA8103D}" destId="{237EF21C-B693-43C0-AF57-B0824DC08F6F}" srcOrd="5" destOrd="0" presId="urn:microsoft.com/office/officeart/2005/8/layout/vList2"/>
    <dgm:cxn modelId="{6896CE4C-A2BB-415C-A787-5D8D3CA19372}" type="presParOf" srcId="{735D4AC6-9C53-4EEC-8DAB-9D626BA8103D}" destId="{F520B893-D858-436C-81D4-70FDB0EAB3B5}" srcOrd="6" destOrd="0" presId="urn:microsoft.com/office/officeart/2005/8/layout/vList2"/>
    <dgm:cxn modelId="{690A5E32-7BB8-46A5-833E-EFA8881A477B}" type="presParOf" srcId="{735D4AC6-9C53-4EEC-8DAB-9D626BA8103D}" destId="{1532F826-B7DB-48C5-94BF-9F04D58552F1}" srcOrd="7"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B6F37F-BC28-4668-885A-F8F17B6D1A1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2CAB378B-83E2-49D8-B4D8-E4F15550F4FB}">
      <dgm:prSet phldrT="[Text]"/>
      <dgm:spPr/>
      <dgm:t>
        <a:bodyPr/>
        <a:lstStyle/>
        <a:p>
          <a:r>
            <a:rPr lang="en-US" b="0" i="0" dirty="0"/>
            <a:t>Message digests, commonly known as hash functions</a:t>
          </a:r>
          <a:endParaRPr lang="en-US" dirty="0"/>
        </a:p>
      </dgm:t>
    </dgm:pt>
    <dgm:pt modelId="{3CC9C9D6-862C-4B29-ABE9-B6E40A623F2B}" type="parTrans" cxnId="{10F2A09F-9907-47A6-A805-BADD72426FBA}">
      <dgm:prSet/>
      <dgm:spPr/>
      <dgm:t>
        <a:bodyPr/>
        <a:lstStyle/>
        <a:p>
          <a:endParaRPr lang="en-US"/>
        </a:p>
      </dgm:t>
    </dgm:pt>
    <dgm:pt modelId="{62B021ED-F616-482F-886B-20611AE2A790}" type="sibTrans" cxnId="{10F2A09F-9907-47A6-A805-BADD72426FBA}">
      <dgm:prSet/>
      <dgm:spPr/>
      <dgm:t>
        <a:bodyPr/>
        <a:lstStyle/>
        <a:p>
          <a:endParaRPr lang="en-US"/>
        </a:p>
      </dgm:t>
    </dgm:pt>
    <dgm:pt modelId="{200FCF4A-2EAE-4DB1-AEF8-98B49EAE591E}">
      <dgm:prSet phldrT="[Text]"/>
      <dgm:spPr/>
      <dgm:t>
        <a:bodyPr/>
        <a:lstStyle/>
        <a:p>
          <a:r>
            <a:rPr lang="en-US" b="0" i="0" dirty="0"/>
            <a:t>Message authentication codes (MAC)</a:t>
          </a:r>
          <a:endParaRPr lang="en-US" dirty="0"/>
        </a:p>
      </dgm:t>
    </dgm:pt>
    <dgm:pt modelId="{96FC6E1E-6B50-486A-84E7-B4050B011B19}" type="parTrans" cxnId="{4AB24D60-0302-4BAD-AABC-92B4D6D94A71}">
      <dgm:prSet/>
      <dgm:spPr/>
      <dgm:t>
        <a:bodyPr/>
        <a:lstStyle/>
        <a:p>
          <a:endParaRPr lang="en-US"/>
        </a:p>
      </dgm:t>
    </dgm:pt>
    <dgm:pt modelId="{E6488988-D09E-407B-B713-8AE62D3E7299}" type="sibTrans" cxnId="{4AB24D60-0302-4BAD-AABC-92B4D6D94A71}">
      <dgm:prSet/>
      <dgm:spPr/>
      <dgm:t>
        <a:bodyPr/>
        <a:lstStyle/>
        <a:p>
          <a:endParaRPr lang="en-US"/>
        </a:p>
      </dgm:t>
    </dgm:pt>
    <dgm:pt modelId="{9FF25CA5-5068-474A-9179-108A6CD12ACA}">
      <dgm:prSet phldrT="[Text]"/>
      <dgm:spPr/>
      <dgm:t>
        <a:bodyPr/>
        <a:lstStyle/>
        <a:p>
          <a:r>
            <a:rPr lang="en-US" b="0" i="0" dirty="0"/>
            <a:t>Symmetric ciphers</a:t>
          </a:r>
          <a:endParaRPr lang="en-US" dirty="0"/>
        </a:p>
      </dgm:t>
    </dgm:pt>
    <dgm:pt modelId="{A4E7A646-37BF-4B05-B8EE-9FB61E3E87EB}" type="parTrans" cxnId="{F47CB05A-394D-4B84-A1E0-21CD2977957C}">
      <dgm:prSet/>
      <dgm:spPr/>
      <dgm:t>
        <a:bodyPr/>
        <a:lstStyle/>
        <a:p>
          <a:endParaRPr lang="en-US"/>
        </a:p>
      </dgm:t>
    </dgm:pt>
    <dgm:pt modelId="{2BFC45E8-6809-49EC-B7B1-AB40F523B6D3}" type="sibTrans" cxnId="{F47CB05A-394D-4B84-A1E0-21CD2977957C}">
      <dgm:prSet/>
      <dgm:spPr/>
      <dgm:t>
        <a:bodyPr/>
        <a:lstStyle/>
        <a:p>
          <a:endParaRPr lang="en-US"/>
        </a:p>
      </dgm:t>
    </dgm:pt>
    <dgm:pt modelId="{6B0E4EBB-5606-40C9-B987-6F6A6A96DE31}">
      <dgm:prSet phldrT="[Text]"/>
      <dgm:spPr/>
      <dgm:t>
        <a:bodyPr/>
        <a:lstStyle/>
        <a:p>
          <a:r>
            <a:rPr lang="en-US" b="0" i="0" dirty="0"/>
            <a:t>Key derivation. </a:t>
          </a:r>
          <a:endParaRPr lang="en-US" dirty="0"/>
        </a:p>
      </dgm:t>
    </dgm:pt>
    <dgm:pt modelId="{F055B8AA-8D68-467D-B1F9-2BCA6130B0BE}" type="parTrans" cxnId="{CF5A2FCE-166E-4FEF-8883-B36F3FC635C6}">
      <dgm:prSet/>
      <dgm:spPr/>
      <dgm:t>
        <a:bodyPr/>
        <a:lstStyle/>
        <a:p>
          <a:endParaRPr lang="en-US"/>
        </a:p>
      </dgm:t>
    </dgm:pt>
    <dgm:pt modelId="{59B5382D-F96F-4D04-BA78-F9DA04278921}" type="sibTrans" cxnId="{CF5A2FCE-166E-4FEF-8883-B36F3FC635C6}">
      <dgm:prSet/>
      <dgm:spPr/>
      <dgm:t>
        <a:bodyPr/>
        <a:lstStyle/>
        <a:p>
          <a:endParaRPr lang="en-US"/>
        </a:p>
      </dgm:t>
    </dgm:pt>
    <dgm:pt modelId="{7AD20742-BFA1-4A5E-9F21-FD47B9BE1F13}">
      <dgm:prSet phldrT="[Text]"/>
      <dgm:spPr/>
      <dgm:t>
        <a:bodyPr/>
        <a:lstStyle/>
        <a:p>
          <a:r>
            <a:rPr lang="en-US" b="0" i="0" dirty="0"/>
            <a:t>Authenticated encryption with associated data (AEAD)</a:t>
          </a:r>
          <a:endParaRPr lang="en-US" dirty="0"/>
        </a:p>
      </dgm:t>
    </dgm:pt>
    <dgm:pt modelId="{A08BA3CE-C37B-4F36-AF40-430EF0E34B9F}" type="parTrans" cxnId="{1E453030-983D-49B6-87C0-6AE382586E5B}">
      <dgm:prSet/>
      <dgm:spPr/>
      <dgm:t>
        <a:bodyPr/>
        <a:lstStyle/>
        <a:p>
          <a:endParaRPr lang="en-US"/>
        </a:p>
      </dgm:t>
    </dgm:pt>
    <dgm:pt modelId="{CDDF86A8-2DD5-4AC5-A111-07E0C6212B03}" type="sibTrans" cxnId="{1E453030-983D-49B6-87C0-6AE382586E5B}">
      <dgm:prSet/>
      <dgm:spPr/>
      <dgm:t>
        <a:bodyPr/>
        <a:lstStyle/>
        <a:p>
          <a:endParaRPr lang="en-US"/>
        </a:p>
      </dgm:t>
    </dgm:pt>
    <dgm:pt modelId="{A0813E6C-DB54-4C52-BC7D-3982A3AAF430}" type="pres">
      <dgm:prSet presAssocID="{D6B6F37F-BC28-4668-885A-F8F17B6D1A19}" presName="Name0" presStyleCnt="0">
        <dgm:presLayoutVars>
          <dgm:chMax val="7"/>
          <dgm:chPref val="7"/>
          <dgm:dir/>
        </dgm:presLayoutVars>
      </dgm:prSet>
      <dgm:spPr/>
    </dgm:pt>
    <dgm:pt modelId="{5D2C775B-E550-4806-92CA-7546E240294B}" type="pres">
      <dgm:prSet presAssocID="{D6B6F37F-BC28-4668-885A-F8F17B6D1A19}" presName="Name1" presStyleCnt="0"/>
      <dgm:spPr/>
    </dgm:pt>
    <dgm:pt modelId="{E65AA472-2E72-4741-86B8-98B51BFDFF31}" type="pres">
      <dgm:prSet presAssocID="{D6B6F37F-BC28-4668-885A-F8F17B6D1A19}" presName="cycle" presStyleCnt="0"/>
      <dgm:spPr/>
    </dgm:pt>
    <dgm:pt modelId="{A41D4DB8-98FD-476F-B873-44CF2085E7AE}" type="pres">
      <dgm:prSet presAssocID="{D6B6F37F-BC28-4668-885A-F8F17B6D1A19}" presName="srcNode" presStyleLbl="node1" presStyleIdx="0" presStyleCnt="5"/>
      <dgm:spPr/>
    </dgm:pt>
    <dgm:pt modelId="{E91E199B-11A0-4ADD-B725-325798506285}" type="pres">
      <dgm:prSet presAssocID="{D6B6F37F-BC28-4668-885A-F8F17B6D1A19}" presName="conn" presStyleLbl="parChTrans1D2" presStyleIdx="0" presStyleCnt="1"/>
      <dgm:spPr/>
    </dgm:pt>
    <dgm:pt modelId="{F1775F3B-3E98-4570-A05F-A8F3165B6403}" type="pres">
      <dgm:prSet presAssocID="{D6B6F37F-BC28-4668-885A-F8F17B6D1A19}" presName="extraNode" presStyleLbl="node1" presStyleIdx="0" presStyleCnt="5"/>
      <dgm:spPr/>
    </dgm:pt>
    <dgm:pt modelId="{3E7681ED-B05B-4544-9F96-CC4123DE2A5B}" type="pres">
      <dgm:prSet presAssocID="{D6B6F37F-BC28-4668-885A-F8F17B6D1A19}" presName="dstNode" presStyleLbl="node1" presStyleIdx="0" presStyleCnt="5"/>
      <dgm:spPr/>
    </dgm:pt>
    <dgm:pt modelId="{D8F3E777-E954-4E8A-8807-2D8458AEAC7B}" type="pres">
      <dgm:prSet presAssocID="{2CAB378B-83E2-49D8-B4D8-E4F15550F4FB}" presName="text_1" presStyleLbl="node1" presStyleIdx="0" presStyleCnt="5">
        <dgm:presLayoutVars>
          <dgm:bulletEnabled val="1"/>
        </dgm:presLayoutVars>
      </dgm:prSet>
      <dgm:spPr/>
    </dgm:pt>
    <dgm:pt modelId="{55C0AD39-6E4B-4284-86D3-A2CD1C5ADC1D}" type="pres">
      <dgm:prSet presAssocID="{2CAB378B-83E2-49D8-B4D8-E4F15550F4FB}" presName="accent_1" presStyleCnt="0"/>
      <dgm:spPr/>
    </dgm:pt>
    <dgm:pt modelId="{010A67CC-CC1A-4FE7-8860-962B820DB5B8}" type="pres">
      <dgm:prSet presAssocID="{2CAB378B-83E2-49D8-B4D8-E4F15550F4FB}" presName="accentRepeatNode" presStyleLbl="solidFgAcc1" presStyleIdx="0" presStyleCnt="5"/>
      <dgm:spPr/>
    </dgm:pt>
    <dgm:pt modelId="{9E9E8DD6-AF1A-4F2B-A7C3-6BBF589E55BB}" type="pres">
      <dgm:prSet presAssocID="{200FCF4A-2EAE-4DB1-AEF8-98B49EAE591E}" presName="text_2" presStyleLbl="node1" presStyleIdx="1" presStyleCnt="5">
        <dgm:presLayoutVars>
          <dgm:bulletEnabled val="1"/>
        </dgm:presLayoutVars>
      </dgm:prSet>
      <dgm:spPr/>
    </dgm:pt>
    <dgm:pt modelId="{E2959E4E-BA96-4DA8-BA7B-798DC47D1F9E}" type="pres">
      <dgm:prSet presAssocID="{200FCF4A-2EAE-4DB1-AEF8-98B49EAE591E}" presName="accent_2" presStyleCnt="0"/>
      <dgm:spPr/>
    </dgm:pt>
    <dgm:pt modelId="{4C58FDA8-E06D-4067-8CCC-E39183A53BEE}" type="pres">
      <dgm:prSet presAssocID="{200FCF4A-2EAE-4DB1-AEF8-98B49EAE591E}" presName="accentRepeatNode" presStyleLbl="solidFgAcc1" presStyleIdx="1" presStyleCnt="5"/>
      <dgm:spPr/>
    </dgm:pt>
    <dgm:pt modelId="{C306B766-691C-4A34-88FF-C92D3961B523}" type="pres">
      <dgm:prSet presAssocID="{9FF25CA5-5068-474A-9179-108A6CD12ACA}" presName="text_3" presStyleLbl="node1" presStyleIdx="2" presStyleCnt="5">
        <dgm:presLayoutVars>
          <dgm:bulletEnabled val="1"/>
        </dgm:presLayoutVars>
      </dgm:prSet>
      <dgm:spPr/>
    </dgm:pt>
    <dgm:pt modelId="{CBF66293-FB1E-4D73-846D-8CC46D80DFC1}" type="pres">
      <dgm:prSet presAssocID="{9FF25CA5-5068-474A-9179-108A6CD12ACA}" presName="accent_3" presStyleCnt="0"/>
      <dgm:spPr/>
    </dgm:pt>
    <dgm:pt modelId="{2CCD963E-E8F3-4FC4-BB88-95986B706773}" type="pres">
      <dgm:prSet presAssocID="{9FF25CA5-5068-474A-9179-108A6CD12ACA}" presName="accentRepeatNode" presStyleLbl="solidFgAcc1" presStyleIdx="2" presStyleCnt="5"/>
      <dgm:spPr/>
    </dgm:pt>
    <dgm:pt modelId="{88DC1B03-6AAB-409A-B380-CD13B0ED9123}" type="pres">
      <dgm:prSet presAssocID="{7AD20742-BFA1-4A5E-9F21-FD47B9BE1F13}" presName="text_4" presStyleLbl="node1" presStyleIdx="3" presStyleCnt="5">
        <dgm:presLayoutVars>
          <dgm:bulletEnabled val="1"/>
        </dgm:presLayoutVars>
      </dgm:prSet>
      <dgm:spPr/>
    </dgm:pt>
    <dgm:pt modelId="{4AD082EE-4F72-4D75-A7D1-B28479D53244}" type="pres">
      <dgm:prSet presAssocID="{7AD20742-BFA1-4A5E-9F21-FD47B9BE1F13}" presName="accent_4" presStyleCnt="0"/>
      <dgm:spPr/>
    </dgm:pt>
    <dgm:pt modelId="{452348CC-75D4-4CA2-A7C2-073218C77342}" type="pres">
      <dgm:prSet presAssocID="{7AD20742-BFA1-4A5E-9F21-FD47B9BE1F13}" presName="accentRepeatNode" presStyleLbl="solidFgAcc1" presStyleIdx="3" presStyleCnt="5"/>
      <dgm:spPr/>
    </dgm:pt>
    <dgm:pt modelId="{0E52C229-2593-4103-AEDC-2A1309399B8D}" type="pres">
      <dgm:prSet presAssocID="{6B0E4EBB-5606-40C9-B987-6F6A6A96DE31}" presName="text_5" presStyleLbl="node1" presStyleIdx="4" presStyleCnt="5">
        <dgm:presLayoutVars>
          <dgm:bulletEnabled val="1"/>
        </dgm:presLayoutVars>
      </dgm:prSet>
      <dgm:spPr/>
    </dgm:pt>
    <dgm:pt modelId="{2D7FB233-7566-4C63-83E3-BE6747F11970}" type="pres">
      <dgm:prSet presAssocID="{6B0E4EBB-5606-40C9-B987-6F6A6A96DE31}" presName="accent_5" presStyleCnt="0"/>
      <dgm:spPr/>
    </dgm:pt>
    <dgm:pt modelId="{22903658-340B-4155-8C4A-5C67ECB6DF2C}" type="pres">
      <dgm:prSet presAssocID="{6B0E4EBB-5606-40C9-B987-6F6A6A96DE31}" presName="accentRepeatNode" presStyleLbl="solidFgAcc1" presStyleIdx="4" presStyleCnt="5"/>
      <dgm:spPr/>
    </dgm:pt>
  </dgm:ptLst>
  <dgm:cxnLst>
    <dgm:cxn modelId="{6B47F119-DC43-4470-8D8E-CD856EEE5A51}" type="presOf" srcId="{6B0E4EBB-5606-40C9-B987-6F6A6A96DE31}" destId="{0E52C229-2593-4103-AEDC-2A1309399B8D}" srcOrd="0" destOrd="0" presId="urn:microsoft.com/office/officeart/2008/layout/VerticalCurvedList"/>
    <dgm:cxn modelId="{1E453030-983D-49B6-87C0-6AE382586E5B}" srcId="{D6B6F37F-BC28-4668-885A-F8F17B6D1A19}" destId="{7AD20742-BFA1-4A5E-9F21-FD47B9BE1F13}" srcOrd="3" destOrd="0" parTransId="{A08BA3CE-C37B-4F36-AF40-430EF0E34B9F}" sibTransId="{CDDF86A8-2DD5-4AC5-A111-07E0C6212B03}"/>
    <dgm:cxn modelId="{9F8AF73E-35A2-49D8-80BC-F62F8B692AD6}" type="presOf" srcId="{200FCF4A-2EAE-4DB1-AEF8-98B49EAE591E}" destId="{9E9E8DD6-AF1A-4F2B-A7C3-6BBF589E55BB}" srcOrd="0" destOrd="0" presId="urn:microsoft.com/office/officeart/2008/layout/VerticalCurvedList"/>
    <dgm:cxn modelId="{4AB24D60-0302-4BAD-AABC-92B4D6D94A71}" srcId="{D6B6F37F-BC28-4668-885A-F8F17B6D1A19}" destId="{200FCF4A-2EAE-4DB1-AEF8-98B49EAE591E}" srcOrd="1" destOrd="0" parTransId="{96FC6E1E-6B50-486A-84E7-B4050B011B19}" sibTransId="{E6488988-D09E-407B-B713-8AE62D3E7299}"/>
    <dgm:cxn modelId="{F47CB05A-394D-4B84-A1E0-21CD2977957C}" srcId="{D6B6F37F-BC28-4668-885A-F8F17B6D1A19}" destId="{9FF25CA5-5068-474A-9179-108A6CD12ACA}" srcOrd="2" destOrd="0" parTransId="{A4E7A646-37BF-4B05-B8EE-9FB61E3E87EB}" sibTransId="{2BFC45E8-6809-49EC-B7B1-AB40F523B6D3}"/>
    <dgm:cxn modelId="{9FBE9C91-76CA-46B9-8E58-B003F824DD82}" type="presOf" srcId="{7AD20742-BFA1-4A5E-9F21-FD47B9BE1F13}" destId="{88DC1B03-6AAB-409A-B380-CD13B0ED9123}" srcOrd="0" destOrd="0" presId="urn:microsoft.com/office/officeart/2008/layout/VerticalCurvedList"/>
    <dgm:cxn modelId="{34274692-B286-4CE0-9F01-854FBB4615A7}" type="presOf" srcId="{62B021ED-F616-482F-886B-20611AE2A790}" destId="{E91E199B-11A0-4ADD-B725-325798506285}" srcOrd="0" destOrd="0" presId="urn:microsoft.com/office/officeart/2008/layout/VerticalCurvedList"/>
    <dgm:cxn modelId="{3B75E29E-8551-4D7D-98AC-42317A4C2130}" type="presOf" srcId="{D6B6F37F-BC28-4668-885A-F8F17B6D1A19}" destId="{A0813E6C-DB54-4C52-BC7D-3982A3AAF430}" srcOrd="0" destOrd="0" presId="urn:microsoft.com/office/officeart/2008/layout/VerticalCurvedList"/>
    <dgm:cxn modelId="{10F2A09F-9907-47A6-A805-BADD72426FBA}" srcId="{D6B6F37F-BC28-4668-885A-F8F17B6D1A19}" destId="{2CAB378B-83E2-49D8-B4D8-E4F15550F4FB}" srcOrd="0" destOrd="0" parTransId="{3CC9C9D6-862C-4B29-ABE9-B6E40A623F2B}" sibTransId="{62B021ED-F616-482F-886B-20611AE2A790}"/>
    <dgm:cxn modelId="{CF5A2FCE-166E-4FEF-8883-B36F3FC635C6}" srcId="{D6B6F37F-BC28-4668-885A-F8F17B6D1A19}" destId="{6B0E4EBB-5606-40C9-B987-6F6A6A96DE31}" srcOrd="4" destOrd="0" parTransId="{F055B8AA-8D68-467D-B1F9-2BCA6130B0BE}" sibTransId="{59B5382D-F96F-4D04-BA78-F9DA04278921}"/>
    <dgm:cxn modelId="{36E13BD9-ED5E-48FE-ADAB-32674B636F76}" type="presOf" srcId="{9FF25CA5-5068-474A-9179-108A6CD12ACA}" destId="{C306B766-691C-4A34-88FF-C92D3961B523}" srcOrd="0" destOrd="0" presId="urn:microsoft.com/office/officeart/2008/layout/VerticalCurvedList"/>
    <dgm:cxn modelId="{9C1A50EE-D699-4577-B72A-AB4388E314D6}" type="presOf" srcId="{2CAB378B-83E2-49D8-B4D8-E4F15550F4FB}" destId="{D8F3E777-E954-4E8A-8807-2D8458AEAC7B}" srcOrd="0" destOrd="0" presId="urn:microsoft.com/office/officeart/2008/layout/VerticalCurvedList"/>
    <dgm:cxn modelId="{8A02211F-9416-40D2-9312-C9B3EBD7EC24}" type="presParOf" srcId="{A0813E6C-DB54-4C52-BC7D-3982A3AAF430}" destId="{5D2C775B-E550-4806-92CA-7546E240294B}" srcOrd="0" destOrd="0" presId="urn:microsoft.com/office/officeart/2008/layout/VerticalCurvedList"/>
    <dgm:cxn modelId="{089DEF02-2E03-4D9D-85F9-C0BE7851D4F4}" type="presParOf" srcId="{5D2C775B-E550-4806-92CA-7546E240294B}" destId="{E65AA472-2E72-4741-86B8-98B51BFDFF31}" srcOrd="0" destOrd="0" presId="urn:microsoft.com/office/officeart/2008/layout/VerticalCurvedList"/>
    <dgm:cxn modelId="{8376EFD5-08ED-4328-A20F-73D1DBBA6219}" type="presParOf" srcId="{E65AA472-2E72-4741-86B8-98B51BFDFF31}" destId="{A41D4DB8-98FD-476F-B873-44CF2085E7AE}" srcOrd="0" destOrd="0" presId="urn:microsoft.com/office/officeart/2008/layout/VerticalCurvedList"/>
    <dgm:cxn modelId="{8C16D706-28BB-4D5E-A391-547BE00B9350}" type="presParOf" srcId="{E65AA472-2E72-4741-86B8-98B51BFDFF31}" destId="{E91E199B-11A0-4ADD-B725-325798506285}" srcOrd="1" destOrd="0" presId="urn:microsoft.com/office/officeart/2008/layout/VerticalCurvedList"/>
    <dgm:cxn modelId="{3723D93A-7732-4429-8644-60A43FCD5BC7}" type="presParOf" srcId="{E65AA472-2E72-4741-86B8-98B51BFDFF31}" destId="{F1775F3B-3E98-4570-A05F-A8F3165B6403}" srcOrd="2" destOrd="0" presId="urn:microsoft.com/office/officeart/2008/layout/VerticalCurvedList"/>
    <dgm:cxn modelId="{242DEDBE-7805-4AEC-A8F4-19302E97F474}" type="presParOf" srcId="{E65AA472-2E72-4741-86B8-98B51BFDFF31}" destId="{3E7681ED-B05B-4544-9F96-CC4123DE2A5B}" srcOrd="3" destOrd="0" presId="urn:microsoft.com/office/officeart/2008/layout/VerticalCurvedList"/>
    <dgm:cxn modelId="{276F1CB6-61CD-4F87-A1C6-4583FB4DA482}" type="presParOf" srcId="{5D2C775B-E550-4806-92CA-7546E240294B}" destId="{D8F3E777-E954-4E8A-8807-2D8458AEAC7B}" srcOrd="1" destOrd="0" presId="urn:microsoft.com/office/officeart/2008/layout/VerticalCurvedList"/>
    <dgm:cxn modelId="{1FB29114-EEED-4689-9BD1-884F670402BF}" type="presParOf" srcId="{5D2C775B-E550-4806-92CA-7546E240294B}" destId="{55C0AD39-6E4B-4284-86D3-A2CD1C5ADC1D}" srcOrd="2" destOrd="0" presId="urn:microsoft.com/office/officeart/2008/layout/VerticalCurvedList"/>
    <dgm:cxn modelId="{7E111138-BC15-4E3A-A4D9-7A1DBD4906FE}" type="presParOf" srcId="{55C0AD39-6E4B-4284-86D3-A2CD1C5ADC1D}" destId="{010A67CC-CC1A-4FE7-8860-962B820DB5B8}" srcOrd="0" destOrd="0" presId="urn:microsoft.com/office/officeart/2008/layout/VerticalCurvedList"/>
    <dgm:cxn modelId="{D7CA9CD5-CF11-49A7-B19E-A73BCFD24D5B}" type="presParOf" srcId="{5D2C775B-E550-4806-92CA-7546E240294B}" destId="{9E9E8DD6-AF1A-4F2B-A7C3-6BBF589E55BB}" srcOrd="3" destOrd="0" presId="urn:microsoft.com/office/officeart/2008/layout/VerticalCurvedList"/>
    <dgm:cxn modelId="{5B812423-EE1C-4E8C-9344-C0F50F9A1D5A}" type="presParOf" srcId="{5D2C775B-E550-4806-92CA-7546E240294B}" destId="{E2959E4E-BA96-4DA8-BA7B-798DC47D1F9E}" srcOrd="4" destOrd="0" presId="urn:microsoft.com/office/officeart/2008/layout/VerticalCurvedList"/>
    <dgm:cxn modelId="{29DCAFBF-1B0C-4D1B-B7E0-010885C9ECCE}" type="presParOf" srcId="{E2959E4E-BA96-4DA8-BA7B-798DC47D1F9E}" destId="{4C58FDA8-E06D-4067-8CCC-E39183A53BEE}" srcOrd="0" destOrd="0" presId="urn:microsoft.com/office/officeart/2008/layout/VerticalCurvedList"/>
    <dgm:cxn modelId="{177C5ED2-0E4E-4406-ADFD-1A4E667D9498}" type="presParOf" srcId="{5D2C775B-E550-4806-92CA-7546E240294B}" destId="{C306B766-691C-4A34-88FF-C92D3961B523}" srcOrd="5" destOrd="0" presId="urn:microsoft.com/office/officeart/2008/layout/VerticalCurvedList"/>
    <dgm:cxn modelId="{4FC8D478-4DBB-418C-BBFF-A9CE22DD0A44}" type="presParOf" srcId="{5D2C775B-E550-4806-92CA-7546E240294B}" destId="{CBF66293-FB1E-4D73-846D-8CC46D80DFC1}" srcOrd="6" destOrd="0" presId="urn:microsoft.com/office/officeart/2008/layout/VerticalCurvedList"/>
    <dgm:cxn modelId="{6960A8A0-9A2F-4B91-920B-E28AF38B7747}" type="presParOf" srcId="{CBF66293-FB1E-4D73-846D-8CC46D80DFC1}" destId="{2CCD963E-E8F3-4FC4-BB88-95986B706773}" srcOrd="0" destOrd="0" presId="urn:microsoft.com/office/officeart/2008/layout/VerticalCurvedList"/>
    <dgm:cxn modelId="{751C40F0-B2EE-447C-B0DB-337E47BDAC35}" type="presParOf" srcId="{5D2C775B-E550-4806-92CA-7546E240294B}" destId="{88DC1B03-6AAB-409A-B380-CD13B0ED9123}" srcOrd="7" destOrd="0" presId="urn:microsoft.com/office/officeart/2008/layout/VerticalCurvedList"/>
    <dgm:cxn modelId="{90822A3E-EE8A-455E-8966-D877A6CE7802}" type="presParOf" srcId="{5D2C775B-E550-4806-92CA-7546E240294B}" destId="{4AD082EE-4F72-4D75-A7D1-B28479D53244}" srcOrd="8" destOrd="0" presId="urn:microsoft.com/office/officeart/2008/layout/VerticalCurvedList"/>
    <dgm:cxn modelId="{E5E2A494-400F-41E7-97D2-006C8A57AD3F}" type="presParOf" srcId="{4AD082EE-4F72-4D75-A7D1-B28479D53244}" destId="{452348CC-75D4-4CA2-A7C2-073218C77342}" srcOrd="0" destOrd="0" presId="urn:microsoft.com/office/officeart/2008/layout/VerticalCurvedList"/>
    <dgm:cxn modelId="{EC541C1A-B397-4ECB-9097-AC31869CF52F}" type="presParOf" srcId="{5D2C775B-E550-4806-92CA-7546E240294B}" destId="{0E52C229-2593-4103-AEDC-2A1309399B8D}" srcOrd="9" destOrd="0" presId="urn:microsoft.com/office/officeart/2008/layout/VerticalCurvedList"/>
    <dgm:cxn modelId="{3ECF51CD-8B6B-4BC3-B5E3-499C283C89BA}" type="presParOf" srcId="{5D2C775B-E550-4806-92CA-7546E240294B}" destId="{2D7FB233-7566-4C63-83E3-BE6747F11970}" srcOrd="10" destOrd="0" presId="urn:microsoft.com/office/officeart/2008/layout/VerticalCurvedList"/>
    <dgm:cxn modelId="{0C8E745D-4FC9-4D92-A397-A9325A3E46CD}" type="presParOf" srcId="{2D7FB233-7566-4C63-83E3-BE6747F11970}" destId="{22903658-340B-4155-8C4A-5C67ECB6DF2C}"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6B6F37F-BC28-4668-885A-F8F17B6D1A1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2CAB378B-83E2-49D8-B4D8-E4F15550F4FB}">
      <dgm:prSet phldrT="[Text]"/>
      <dgm:spPr/>
      <dgm:t>
        <a:bodyPr/>
        <a:lstStyle/>
        <a:p>
          <a:r>
            <a:rPr lang="en-US" b="0" i="0" dirty="0"/>
            <a:t>Asymmetric encryption (also known as public key encryption)</a:t>
          </a:r>
          <a:endParaRPr lang="en-US" dirty="0"/>
        </a:p>
      </dgm:t>
    </dgm:pt>
    <dgm:pt modelId="{3CC9C9D6-862C-4B29-ABE9-B6E40A623F2B}" type="parTrans" cxnId="{10F2A09F-9907-47A6-A805-BADD72426FBA}">
      <dgm:prSet/>
      <dgm:spPr/>
      <dgm:t>
        <a:bodyPr/>
        <a:lstStyle/>
        <a:p>
          <a:endParaRPr lang="en-US"/>
        </a:p>
      </dgm:t>
    </dgm:pt>
    <dgm:pt modelId="{62B021ED-F616-482F-886B-20611AE2A790}" type="sibTrans" cxnId="{10F2A09F-9907-47A6-A805-BADD72426FBA}">
      <dgm:prSet/>
      <dgm:spPr/>
      <dgm:t>
        <a:bodyPr/>
        <a:lstStyle/>
        <a:p>
          <a:endParaRPr lang="en-US"/>
        </a:p>
      </dgm:t>
    </dgm:pt>
    <dgm:pt modelId="{200FCF4A-2EAE-4DB1-AEF8-98B49EAE591E}">
      <dgm:prSet phldrT="[Text]"/>
      <dgm:spPr/>
      <dgm:t>
        <a:bodyPr/>
        <a:lstStyle/>
        <a:p>
          <a:r>
            <a:rPr lang="en-US" b="0" i="0" dirty="0"/>
            <a:t>Asymmetric signature.</a:t>
          </a:r>
          <a:endParaRPr lang="en-US" dirty="0"/>
        </a:p>
      </dgm:t>
    </dgm:pt>
    <dgm:pt modelId="{96FC6E1E-6B50-486A-84E7-B4050B011B19}" type="parTrans" cxnId="{4AB24D60-0302-4BAD-AABC-92B4D6D94A71}">
      <dgm:prSet/>
      <dgm:spPr/>
      <dgm:t>
        <a:bodyPr/>
        <a:lstStyle/>
        <a:p>
          <a:endParaRPr lang="en-US"/>
        </a:p>
      </dgm:t>
    </dgm:pt>
    <dgm:pt modelId="{E6488988-D09E-407B-B713-8AE62D3E7299}" type="sibTrans" cxnId="{4AB24D60-0302-4BAD-AABC-92B4D6D94A71}">
      <dgm:prSet/>
      <dgm:spPr/>
      <dgm:t>
        <a:bodyPr/>
        <a:lstStyle/>
        <a:p>
          <a:endParaRPr lang="en-US"/>
        </a:p>
      </dgm:t>
    </dgm:pt>
    <dgm:pt modelId="{9FF25CA5-5068-474A-9179-108A6CD12ACA}">
      <dgm:prSet phldrT="[Text]"/>
      <dgm:spPr/>
      <dgm:t>
        <a:bodyPr/>
        <a:lstStyle/>
        <a:p>
          <a:r>
            <a:rPr lang="en-US" b="0" i="0" dirty="0"/>
            <a:t>Two-way key agreement</a:t>
          </a:r>
          <a:endParaRPr lang="en-US" dirty="0"/>
        </a:p>
      </dgm:t>
    </dgm:pt>
    <dgm:pt modelId="{A4E7A646-37BF-4B05-B8EE-9FB61E3E87EB}" type="parTrans" cxnId="{F47CB05A-394D-4B84-A1E0-21CD2977957C}">
      <dgm:prSet/>
      <dgm:spPr/>
      <dgm:t>
        <a:bodyPr/>
        <a:lstStyle/>
        <a:p>
          <a:endParaRPr lang="en-US"/>
        </a:p>
      </dgm:t>
    </dgm:pt>
    <dgm:pt modelId="{2BFC45E8-6809-49EC-B7B1-AB40F523B6D3}" type="sibTrans" cxnId="{F47CB05A-394D-4B84-A1E0-21CD2977957C}">
      <dgm:prSet/>
      <dgm:spPr/>
      <dgm:t>
        <a:bodyPr/>
        <a:lstStyle/>
        <a:p>
          <a:endParaRPr lang="en-US"/>
        </a:p>
      </dgm:t>
    </dgm:pt>
    <dgm:pt modelId="{A0813E6C-DB54-4C52-BC7D-3982A3AAF430}" type="pres">
      <dgm:prSet presAssocID="{D6B6F37F-BC28-4668-885A-F8F17B6D1A19}" presName="Name0" presStyleCnt="0">
        <dgm:presLayoutVars>
          <dgm:chMax val="7"/>
          <dgm:chPref val="7"/>
          <dgm:dir/>
        </dgm:presLayoutVars>
      </dgm:prSet>
      <dgm:spPr/>
    </dgm:pt>
    <dgm:pt modelId="{5D2C775B-E550-4806-92CA-7546E240294B}" type="pres">
      <dgm:prSet presAssocID="{D6B6F37F-BC28-4668-885A-F8F17B6D1A19}" presName="Name1" presStyleCnt="0"/>
      <dgm:spPr/>
    </dgm:pt>
    <dgm:pt modelId="{E65AA472-2E72-4741-86B8-98B51BFDFF31}" type="pres">
      <dgm:prSet presAssocID="{D6B6F37F-BC28-4668-885A-F8F17B6D1A19}" presName="cycle" presStyleCnt="0"/>
      <dgm:spPr/>
    </dgm:pt>
    <dgm:pt modelId="{A41D4DB8-98FD-476F-B873-44CF2085E7AE}" type="pres">
      <dgm:prSet presAssocID="{D6B6F37F-BC28-4668-885A-F8F17B6D1A19}" presName="srcNode" presStyleLbl="node1" presStyleIdx="0" presStyleCnt="3"/>
      <dgm:spPr/>
    </dgm:pt>
    <dgm:pt modelId="{E91E199B-11A0-4ADD-B725-325798506285}" type="pres">
      <dgm:prSet presAssocID="{D6B6F37F-BC28-4668-885A-F8F17B6D1A19}" presName="conn" presStyleLbl="parChTrans1D2" presStyleIdx="0" presStyleCnt="1"/>
      <dgm:spPr/>
    </dgm:pt>
    <dgm:pt modelId="{F1775F3B-3E98-4570-A05F-A8F3165B6403}" type="pres">
      <dgm:prSet presAssocID="{D6B6F37F-BC28-4668-885A-F8F17B6D1A19}" presName="extraNode" presStyleLbl="node1" presStyleIdx="0" presStyleCnt="3"/>
      <dgm:spPr/>
    </dgm:pt>
    <dgm:pt modelId="{3E7681ED-B05B-4544-9F96-CC4123DE2A5B}" type="pres">
      <dgm:prSet presAssocID="{D6B6F37F-BC28-4668-885A-F8F17B6D1A19}" presName="dstNode" presStyleLbl="node1" presStyleIdx="0" presStyleCnt="3"/>
      <dgm:spPr/>
    </dgm:pt>
    <dgm:pt modelId="{D8F3E777-E954-4E8A-8807-2D8458AEAC7B}" type="pres">
      <dgm:prSet presAssocID="{2CAB378B-83E2-49D8-B4D8-E4F15550F4FB}" presName="text_1" presStyleLbl="node1" presStyleIdx="0" presStyleCnt="3">
        <dgm:presLayoutVars>
          <dgm:bulletEnabled val="1"/>
        </dgm:presLayoutVars>
      </dgm:prSet>
      <dgm:spPr/>
    </dgm:pt>
    <dgm:pt modelId="{55C0AD39-6E4B-4284-86D3-A2CD1C5ADC1D}" type="pres">
      <dgm:prSet presAssocID="{2CAB378B-83E2-49D8-B4D8-E4F15550F4FB}" presName="accent_1" presStyleCnt="0"/>
      <dgm:spPr/>
    </dgm:pt>
    <dgm:pt modelId="{010A67CC-CC1A-4FE7-8860-962B820DB5B8}" type="pres">
      <dgm:prSet presAssocID="{2CAB378B-83E2-49D8-B4D8-E4F15550F4FB}" presName="accentRepeatNode" presStyleLbl="solidFgAcc1" presStyleIdx="0" presStyleCnt="3"/>
      <dgm:spPr/>
    </dgm:pt>
    <dgm:pt modelId="{9E9E8DD6-AF1A-4F2B-A7C3-6BBF589E55BB}" type="pres">
      <dgm:prSet presAssocID="{200FCF4A-2EAE-4DB1-AEF8-98B49EAE591E}" presName="text_2" presStyleLbl="node1" presStyleIdx="1" presStyleCnt="3">
        <dgm:presLayoutVars>
          <dgm:bulletEnabled val="1"/>
        </dgm:presLayoutVars>
      </dgm:prSet>
      <dgm:spPr/>
    </dgm:pt>
    <dgm:pt modelId="{E2959E4E-BA96-4DA8-BA7B-798DC47D1F9E}" type="pres">
      <dgm:prSet presAssocID="{200FCF4A-2EAE-4DB1-AEF8-98B49EAE591E}" presName="accent_2" presStyleCnt="0"/>
      <dgm:spPr/>
    </dgm:pt>
    <dgm:pt modelId="{4C58FDA8-E06D-4067-8CCC-E39183A53BEE}" type="pres">
      <dgm:prSet presAssocID="{200FCF4A-2EAE-4DB1-AEF8-98B49EAE591E}" presName="accentRepeatNode" presStyleLbl="solidFgAcc1" presStyleIdx="1" presStyleCnt="3"/>
      <dgm:spPr/>
    </dgm:pt>
    <dgm:pt modelId="{C306B766-691C-4A34-88FF-C92D3961B523}" type="pres">
      <dgm:prSet presAssocID="{9FF25CA5-5068-474A-9179-108A6CD12ACA}" presName="text_3" presStyleLbl="node1" presStyleIdx="2" presStyleCnt="3">
        <dgm:presLayoutVars>
          <dgm:bulletEnabled val="1"/>
        </dgm:presLayoutVars>
      </dgm:prSet>
      <dgm:spPr/>
    </dgm:pt>
    <dgm:pt modelId="{CBF66293-FB1E-4D73-846D-8CC46D80DFC1}" type="pres">
      <dgm:prSet presAssocID="{9FF25CA5-5068-474A-9179-108A6CD12ACA}" presName="accent_3" presStyleCnt="0"/>
      <dgm:spPr/>
    </dgm:pt>
    <dgm:pt modelId="{2CCD963E-E8F3-4FC4-BB88-95986B706773}" type="pres">
      <dgm:prSet presAssocID="{9FF25CA5-5068-474A-9179-108A6CD12ACA}" presName="accentRepeatNode" presStyleLbl="solidFgAcc1" presStyleIdx="2" presStyleCnt="3"/>
      <dgm:spPr/>
    </dgm:pt>
  </dgm:ptLst>
  <dgm:cxnLst>
    <dgm:cxn modelId="{9F8AF73E-35A2-49D8-80BC-F62F8B692AD6}" type="presOf" srcId="{200FCF4A-2EAE-4DB1-AEF8-98B49EAE591E}" destId="{9E9E8DD6-AF1A-4F2B-A7C3-6BBF589E55BB}" srcOrd="0" destOrd="0" presId="urn:microsoft.com/office/officeart/2008/layout/VerticalCurvedList"/>
    <dgm:cxn modelId="{4AB24D60-0302-4BAD-AABC-92B4D6D94A71}" srcId="{D6B6F37F-BC28-4668-885A-F8F17B6D1A19}" destId="{200FCF4A-2EAE-4DB1-AEF8-98B49EAE591E}" srcOrd="1" destOrd="0" parTransId="{96FC6E1E-6B50-486A-84E7-B4050B011B19}" sibTransId="{E6488988-D09E-407B-B713-8AE62D3E7299}"/>
    <dgm:cxn modelId="{F47CB05A-394D-4B84-A1E0-21CD2977957C}" srcId="{D6B6F37F-BC28-4668-885A-F8F17B6D1A19}" destId="{9FF25CA5-5068-474A-9179-108A6CD12ACA}" srcOrd="2" destOrd="0" parTransId="{A4E7A646-37BF-4B05-B8EE-9FB61E3E87EB}" sibTransId="{2BFC45E8-6809-49EC-B7B1-AB40F523B6D3}"/>
    <dgm:cxn modelId="{34274692-B286-4CE0-9F01-854FBB4615A7}" type="presOf" srcId="{62B021ED-F616-482F-886B-20611AE2A790}" destId="{E91E199B-11A0-4ADD-B725-325798506285}" srcOrd="0" destOrd="0" presId="urn:microsoft.com/office/officeart/2008/layout/VerticalCurvedList"/>
    <dgm:cxn modelId="{3B75E29E-8551-4D7D-98AC-42317A4C2130}" type="presOf" srcId="{D6B6F37F-BC28-4668-885A-F8F17B6D1A19}" destId="{A0813E6C-DB54-4C52-BC7D-3982A3AAF430}" srcOrd="0" destOrd="0" presId="urn:microsoft.com/office/officeart/2008/layout/VerticalCurvedList"/>
    <dgm:cxn modelId="{10F2A09F-9907-47A6-A805-BADD72426FBA}" srcId="{D6B6F37F-BC28-4668-885A-F8F17B6D1A19}" destId="{2CAB378B-83E2-49D8-B4D8-E4F15550F4FB}" srcOrd="0" destOrd="0" parTransId="{3CC9C9D6-862C-4B29-ABE9-B6E40A623F2B}" sibTransId="{62B021ED-F616-482F-886B-20611AE2A790}"/>
    <dgm:cxn modelId="{36E13BD9-ED5E-48FE-ADAB-32674B636F76}" type="presOf" srcId="{9FF25CA5-5068-474A-9179-108A6CD12ACA}" destId="{C306B766-691C-4A34-88FF-C92D3961B523}" srcOrd="0" destOrd="0" presId="urn:microsoft.com/office/officeart/2008/layout/VerticalCurvedList"/>
    <dgm:cxn modelId="{9C1A50EE-D699-4577-B72A-AB4388E314D6}" type="presOf" srcId="{2CAB378B-83E2-49D8-B4D8-E4F15550F4FB}" destId="{D8F3E777-E954-4E8A-8807-2D8458AEAC7B}" srcOrd="0" destOrd="0" presId="urn:microsoft.com/office/officeart/2008/layout/VerticalCurvedList"/>
    <dgm:cxn modelId="{8A02211F-9416-40D2-9312-C9B3EBD7EC24}" type="presParOf" srcId="{A0813E6C-DB54-4C52-BC7D-3982A3AAF430}" destId="{5D2C775B-E550-4806-92CA-7546E240294B}" srcOrd="0" destOrd="0" presId="urn:microsoft.com/office/officeart/2008/layout/VerticalCurvedList"/>
    <dgm:cxn modelId="{089DEF02-2E03-4D9D-85F9-C0BE7851D4F4}" type="presParOf" srcId="{5D2C775B-E550-4806-92CA-7546E240294B}" destId="{E65AA472-2E72-4741-86B8-98B51BFDFF31}" srcOrd="0" destOrd="0" presId="urn:microsoft.com/office/officeart/2008/layout/VerticalCurvedList"/>
    <dgm:cxn modelId="{8376EFD5-08ED-4328-A20F-73D1DBBA6219}" type="presParOf" srcId="{E65AA472-2E72-4741-86B8-98B51BFDFF31}" destId="{A41D4DB8-98FD-476F-B873-44CF2085E7AE}" srcOrd="0" destOrd="0" presId="urn:microsoft.com/office/officeart/2008/layout/VerticalCurvedList"/>
    <dgm:cxn modelId="{8C16D706-28BB-4D5E-A391-547BE00B9350}" type="presParOf" srcId="{E65AA472-2E72-4741-86B8-98B51BFDFF31}" destId="{E91E199B-11A0-4ADD-B725-325798506285}" srcOrd="1" destOrd="0" presId="urn:microsoft.com/office/officeart/2008/layout/VerticalCurvedList"/>
    <dgm:cxn modelId="{3723D93A-7732-4429-8644-60A43FCD5BC7}" type="presParOf" srcId="{E65AA472-2E72-4741-86B8-98B51BFDFF31}" destId="{F1775F3B-3E98-4570-A05F-A8F3165B6403}" srcOrd="2" destOrd="0" presId="urn:microsoft.com/office/officeart/2008/layout/VerticalCurvedList"/>
    <dgm:cxn modelId="{242DEDBE-7805-4AEC-A8F4-19302E97F474}" type="presParOf" srcId="{E65AA472-2E72-4741-86B8-98B51BFDFF31}" destId="{3E7681ED-B05B-4544-9F96-CC4123DE2A5B}" srcOrd="3" destOrd="0" presId="urn:microsoft.com/office/officeart/2008/layout/VerticalCurvedList"/>
    <dgm:cxn modelId="{276F1CB6-61CD-4F87-A1C6-4583FB4DA482}" type="presParOf" srcId="{5D2C775B-E550-4806-92CA-7546E240294B}" destId="{D8F3E777-E954-4E8A-8807-2D8458AEAC7B}" srcOrd="1" destOrd="0" presId="urn:microsoft.com/office/officeart/2008/layout/VerticalCurvedList"/>
    <dgm:cxn modelId="{1FB29114-EEED-4689-9BD1-884F670402BF}" type="presParOf" srcId="{5D2C775B-E550-4806-92CA-7546E240294B}" destId="{55C0AD39-6E4B-4284-86D3-A2CD1C5ADC1D}" srcOrd="2" destOrd="0" presId="urn:microsoft.com/office/officeart/2008/layout/VerticalCurvedList"/>
    <dgm:cxn modelId="{7E111138-BC15-4E3A-A4D9-7A1DBD4906FE}" type="presParOf" srcId="{55C0AD39-6E4B-4284-86D3-A2CD1C5ADC1D}" destId="{010A67CC-CC1A-4FE7-8860-962B820DB5B8}" srcOrd="0" destOrd="0" presId="urn:microsoft.com/office/officeart/2008/layout/VerticalCurvedList"/>
    <dgm:cxn modelId="{D7CA9CD5-CF11-49A7-B19E-A73BCFD24D5B}" type="presParOf" srcId="{5D2C775B-E550-4806-92CA-7546E240294B}" destId="{9E9E8DD6-AF1A-4F2B-A7C3-6BBF589E55BB}" srcOrd="3" destOrd="0" presId="urn:microsoft.com/office/officeart/2008/layout/VerticalCurvedList"/>
    <dgm:cxn modelId="{5B812423-EE1C-4E8C-9344-C0F50F9A1D5A}" type="presParOf" srcId="{5D2C775B-E550-4806-92CA-7546E240294B}" destId="{E2959E4E-BA96-4DA8-BA7B-798DC47D1F9E}" srcOrd="4" destOrd="0" presId="urn:microsoft.com/office/officeart/2008/layout/VerticalCurvedList"/>
    <dgm:cxn modelId="{29DCAFBF-1B0C-4D1B-B7E0-010885C9ECCE}" type="presParOf" srcId="{E2959E4E-BA96-4DA8-BA7B-798DC47D1F9E}" destId="{4C58FDA8-E06D-4067-8CCC-E39183A53BEE}" srcOrd="0" destOrd="0" presId="urn:microsoft.com/office/officeart/2008/layout/VerticalCurvedList"/>
    <dgm:cxn modelId="{177C5ED2-0E4E-4406-ADFD-1A4E667D9498}" type="presParOf" srcId="{5D2C775B-E550-4806-92CA-7546E240294B}" destId="{C306B766-691C-4A34-88FF-C92D3961B523}" srcOrd="5" destOrd="0" presId="urn:microsoft.com/office/officeart/2008/layout/VerticalCurvedList"/>
    <dgm:cxn modelId="{4FC8D478-4DBB-418C-BBFF-A9CE22DD0A44}" type="presParOf" srcId="{5D2C775B-E550-4806-92CA-7546E240294B}" destId="{CBF66293-FB1E-4D73-846D-8CC46D80DFC1}" srcOrd="6" destOrd="0" presId="urn:microsoft.com/office/officeart/2008/layout/VerticalCurvedList"/>
    <dgm:cxn modelId="{6960A8A0-9A2F-4B91-920B-E28AF38B7747}" type="presParOf" srcId="{CBF66293-FB1E-4D73-846D-8CC46D80DFC1}" destId="{2CCD963E-E8F3-4FC4-BB88-95986B706773}"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1EF9AD-485D-43C4-B361-3E4B4209D837}">
      <dsp:nvSpPr>
        <dsp:cNvPr id="0" name=""/>
        <dsp:cNvSpPr/>
      </dsp:nvSpPr>
      <dsp:spPr>
        <a:xfrm>
          <a:off x="2695157" y="2255917"/>
          <a:ext cx="1893701" cy="189370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err="1"/>
            <a:t>NetX</a:t>
          </a:r>
          <a:r>
            <a:rPr lang="en-US" sz="2400" kern="1200" dirty="0"/>
            <a:t> Crypto Unique Features</a:t>
          </a:r>
        </a:p>
      </dsp:txBody>
      <dsp:txXfrm>
        <a:off x="2972483" y="2533243"/>
        <a:ext cx="1339049" cy="1339049"/>
      </dsp:txXfrm>
    </dsp:sp>
    <dsp:sp modelId="{EE242B1C-AD15-4D74-8E8D-52C250A43CCE}">
      <dsp:nvSpPr>
        <dsp:cNvPr id="0" name=""/>
        <dsp:cNvSpPr/>
      </dsp:nvSpPr>
      <dsp:spPr>
        <a:xfrm rot="12900000">
          <a:off x="1476682" y="1925009"/>
          <a:ext cx="1451772" cy="539705"/>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20B895D-912F-455D-99BF-4A19F924540B}">
      <dsp:nvSpPr>
        <dsp:cNvPr id="0" name=""/>
        <dsp:cNvSpPr/>
      </dsp:nvSpPr>
      <dsp:spPr>
        <a:xfrm>
          <a:off x="708448" y="1058904"/>
          <a:ext cx="1799016" cy="14392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en-US" sz="1200" kern="1200" dirty="0" err="1"/>
            <a:t>NetX</a:t>
          </a:r>
          <a:r>
            <a:rPr lang="en-US" sz="1200" kern="1200" dirty="0"/>
            <a:t> Crypto is </a:t>
          </a:r>
          <a:r>
            <a:rPr lang="en-US" sz="1200" b="1" kern="1200" dirty="0">
              <a:solidFill>
                <a:srgbClr val="FF0000"/>
              </a:solidFill>
            </a:rPr>
            <a:t>implemented in the standard C </a:t>
          </a:r>
          <a:r>
            <a:rPr lang="en-US" sz="1200" kern="1200" dirty="0"/>
            <a:t>language (C99), compatible with virtually all C/C++ compilers</a:t>
          </a:r>
        </a:p>
      </dsp:txBody>
      <dsp:txXfrm>
        <a:off x="750601" y="1101057"/>
        <a:ext cx="1714710" cy="1354907"/>
      </dsp:txXfrm>
    </dsp:sp>
    <dsp:sp modelId="{2F1DEC8D-CE1F-4CAC-A17B-44480D0FB8A3}">
      <dsp:nvSpPr>
        <dsp:cNvPr id="0" name=""/>
        <dsp:cNvSpPr/>
      </dsp:nvSpPr>
      <dsp:spPr>
        <a:xfrm rot="16200000">
          <a:off x="2916121" y="1175684"/>
          <a:ext cx="1451772" cy="539705"/>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72D3C9-A37A-4021-A65C-8B363FADCD1E}">
      <dsp:nvSpPr>
        <dsp:cNvPr id="0" name=""/>
        <dsp:cNvSpPr/>
      </dsp:nvSpPr>
      <dsp:spPr>
        <a:xfrm>
          <a:off x="2742499" y="44"/>
          <a:ext cx="1799016" cy="14392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US" sz="1200" kern="1200" dirty="0"/>
            <a:t>All these operations are </a:t>
          </a:r>
          <a:r>
            <a:rPr lang="en-US" sz="1200" b="1" kern="1200" dirty="0">
              <a:solidFill>
                <a:srgbClr val="FF0000"/>
              </a:solidFill>
            </a:rPr>
            <a:t>used with 32-bit </a:t>
          </a:r>
          <a:r>
            <a:rPr lang="en-US" sz="1200" kern="1200" dirty="0"/>
            <a:t>quantities, making </a:t>
          </a:r>
          <a:r>
            <a:rPr lang="en-US" sz="1200" kern="1200" dirty="0" err="1"/>
            <a:t>NetX</a:t>
          </a:r>
          <a:r>
            <a:rPr lang="en-US" sz="1200" kern="1200" dirty="0"/>
            <a:t> Crypto </a:t>
          </a:r>
          <a:r>
            <a:rPr lang="en-US" sz="1200" b="1" kern="1200" dirty="0">
              <a:solidFill>
                <a:srgbClr val="FF0000"/>
              </a:solidFill>
            </a:rPr>
            <a:t>portable across most 32-bit microprocessors.</a:t>
          </a:r>
        </a:p>
      </dsp:txBody>
      <dsp:txXfrm>
        <a:off x="2784652" y="42197"/>
        <a:ext cx="1714710" cy="1354907"/>
      </dsp:txXfrm>
    </dsp:sp>
    <dsp:sp modelId="{5AA648C5-A59F-4630-8BFE-F1D7D513D58C}">
      <dsp:nvSpPr>
        <dsp:cNvPr id="0" name=""/>
        <dsp:cNvSpPr/>
      </dsp:nvSpPr>
      <dsp:spPr>
        <a:xfrm rot="19500000">
          <a:off x="4355561" y="1925009"/>
          <a:ext cx="1451772" cy="539705"/>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9A3E62E-28CB-4F65-911C-6426CE2C3078}">
      <dsp:nvSpPr>
        <dsp:cNvPr id="0" name=""/>
        <dsp:cNvSpPr/>
      </dsp:nvSpPr>
      <dsp:spPr>
        <a:xfrm>
          <a:off x="4776550" y="1058904"/>
          <a:ext cx="1799016" cy="14392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US" sz="1200" kern="1200" dirty="0"/>
            <a:t>The implementation is specifically optimized to run on resource constrained microprocessors, </a:t>
          </a:r>
          <a:r>
            <a:rPr lang="en-US" sz="1200" b="1" kern="1200" dirty="0">
              <a:solidFill>
                <a:srgbClr val="FF0000"/>
              </a:solidFill>
            </a:rPr>
            <a:t>targeting deeply embedded applications</a:t>
          </a:r>
        </a:p>
      </dsp:txBody>
      <dsp:txXfrm>
        <a:off x="4818703" y="1101057"/>
        <a:ext cx="1714710" cy="13549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388C62-725D-441F-92B6-99AAF76C2F37}">
      <dsp:nvSpPr>
        <dsp:cNvPr id="0" name=""/>
        <dsp:cNvSpPr/>
      </dsp:nvSpPr>
      <dsp:spPr>
        <a:xfrm rot="5400000">
          <a:off x="4398961" y="81926"/>
          <a:ext cx="1255582" cy="1092356"/>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Arial" panose="020B0604020202020204" pitchFamily="34" charset="0"/>
            <a:buNone/>
          </a:pPr>
          <a:r>
            <a:rPr lang="en-US" sz="900" b="0" i="0" kern="1200" dirty="0"/>
            <a:t>SHA224 calculation</a:t>
          </a:r>
          <a:endParaRPr lang="en-US" sz="900" kern="1200" dirty="0"/>
        </a:p>
      </dsp:txBody>
      <dsp:txXfrm rot="-5400000">
        <a:off x="4650799" y="195976"/>
        <a:ext cx="751906" cy="864259"/>
      </dsp:txXfrm>
    </dsp:sp>
    <dsp:sp modelId="{D919E989-5E09-4885-89A5-AE10887028C2}">
      <dsp:nvSpPr>
        <dsp:cNvPr id="0" name=""/>
        <dsp:cNvSpPr/>
      </dsp:nvSpPr>
      <dsp:spPr>
        <a:xfrm>
          <a:off x="5606078" y="251430"/>
          <a:ext cx="1401229" cy="753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Arial" panose="020B0604020202020204" pitchFamily="34" charset="0"/>
            <a:buNone/>
          </a:pPr>
          <a:endParaRPr lang="en-US" sz="1000" kern="1200" dirty="0"/>
        </a:p>
      </dsp:txBody>
      <dsp:txXfrm>
        <a:off x="5606078" y="251430"/>
        <a:ext cx="1401229" cy="753349"/>
      </dsp:txXfrm>
    </dsp:sp>
    <dsp:sp modelId="{28C0D884-F10A-45B9-9B08-44D23A6D1EF0}">
      <dsp:nvSpPr>
        <dsp:cNvPr id="0" name=""/>
        <dsp:cNvSpPr/>
      </dsp:nvSpPr>
      <dsp:spPr>
        <a:xfrm rot="5400000">
          <a:off x="3219216" y="81926"/>
          <a:ext cx="1255582" cy="1092356"/>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Font typeface="Arial" panose="020B0604020202020204" pitchFamily="34" charset="0"/>
            <a:buNone/>
          </a:pPr>
          <a:r>
            <a:rPr lang="en-US" sz="900" b="0" i="0" kern="1200" dirty="0"/>
            <a:t>SHA256 calculation</a:t>
          </a:r>
          <a:endParaRPr lang="en-US" sz="900" kern="1200" dirty="0"/>
        </a:p>
      </dsp:txBody>
      <dsp:txXfrm rot="-5400000">
        <a:off x="3471054" y="195976"/>
        <a:ext cx="751906" cy="864259"/>
      </dsp:txXfrm>
    </dsp:sp>
    <dsp:sp modelId="{EDC8A29D-DE9E-41F8-AAAD-10E58E20B695}">
      <dsp:nvSpPr>
        <dsp:cNvPr id="0" name=""/>
        <dsp:cNvSpPr/>
      </dsp:nvSpPr>
      <dsp:spPr>
        <a:xfrm rot="5400000">
          <a:off x="3806828" y="1147664"/>
          <a:ext cx="1255582" cy="1092356"/>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dirty="0"/>
            <a:t>MAC Operations</a:t>
          </a:r>
          <a:endParaRPr lang="en-US" sz="1000" kern="1200" dirty="0"/>
        </a:p>
      </dsp:txBody>
      <dsp:txXfrm rot="-5400000">
        <a:off x="4058666" y="1261714"/>
        <a:ext cx="751906" cy="864259"/>
      </dsp:txXfrm>
    </dsp:sp>
    <dsp:sp modelId="{779460E9-61E5-455F-B911-BF2D4AE4BB97}">
      <dsp:nvSpPr>
        <dsp:cNvPr id="0" name=""/>
        <dsp:cNvSpPr/>
      </dsp:nvSpPr>
      <dsp:spPr>
        <a:xfrm>
          <a:off x="2487211" y="1317168"/>
          <a:ext cx="1356028" cy="753349"/>
        </a:xfrm>
        <a:prstGeom prst="rect">
          <a:avLst/>
        </a:prstGeom>
        <a:noFill/>
        <a:ln>
          <a:noFill/>
        </a:ln>
        <a:effectLst/>
      </dsp:spPr>
      <dsp:style>
        <a:lnRef idx="0">
          <a:scrgbClr r="0" g="0" b="0"/>
        </a:lnRef>
        <a:fillRef idx="0">
          <a:scrgbClr r="0" g="0" b="0"/>
        </a:fillRef>
        <a:effectRef idx="0">
          <a:scrgbClr r="0" g="0" b="0"/>
        </a:effectRef>
        <a:fontRef idx="minor"/>
      </dsp:style>
    </dsp:sp>
    <dsp:sp modelId="{EF1C7290-E6A3-4CFD-A9A4-74844AFCDD3E}">
      <dsp:nvSpPr>
        <dsp:cNvPr id="0" name=""/>
        <dsp:cNvSpPr/>
      </dsp:nvSpPr>
      <dsp:spPr>
        <a:xfrm rot="5400000">
          <a:off x="4986573" y="1147664"/>
          <a:ext cx="1255582" cy="1092356"/>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b="0" i="0" kern="1200" dirty="0"/>
            <a:t>AES</a:t>
          </a:r>
          <a:endParaRPr lang="en-US" sz="900" kern="1200" dirty="0"/>
        </a:p>
      </dsp:txBody>
      <dsp:txXfrm rot="-5400000">
        <a:off x="5238411" y="1261714"/>
        <a:ext cx="751906" cy="864259"/>
      </dsp:txXfrm>
    </dsp:sp>
    <dsp:sp modelId="{9F581132-BAA1-4A1A-A0C8-AA42EB0E1172}">
      <dsp:nvSpPr>
        <dsp:cNvPr id="0" name=""/>
        <dsp:cNvSpPr/>
      </dsp:nvSpPr>
      <dsp:spPr>
        <a:xfrm rot="5400000">
          <a:off x="4398961" y="2213403"/>
          <a:ext cx="1255582" cy="1092356"/>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dirty="0"/>
            <a:t>ECC</a:t>
          </a:r>
          <a:endParaRPr lang="en-US" sz="1000" kern="1200" dirty="0"/>
        </a:p>
      </dsp:txBody>
      <dsp:txXfrm rot="-5400000">
        <a:off x="4650799" y="2327453"/>
        <a:ext cx="751906" cy="864259"/>
      </dsp:txXfrm>
    </dsp:sp>
    <dsp:sp modelId="{BEA1E003-006C-48D1-8B01-F4E7C1868F7F}">
      <dsp:nvSpPr>
        <dsp:cNvPr id="0" name=""/>
        <dsp:cNvSpPr/>
      </dsp:nvSpPr>
      <dsp:spPr>
        <a:xfrm>
          <a:off x="5009252" y="1317166"/>
          <a:ext cx="1401229" cy="753349"/>
        </a:xfrm>
        <a:prstGeom prst="rect">
          <a:avLst/>
        </a:prstGeom>
        <a:noFill/>
        <a:ln>
          <a:noFill/>
        </a:ln>
        <a:effectLst/>
      </dsp:spPr>
      <dsp:style>
        <a:lnRef idx="0">
          <a:scrgbClr r="0" g="0" b="0"/>
        </a:lnRef>
        <a:fillRef idx="0">
          <a:scrgbClr r="0" g="0" b="0"/>
        </a:fillRef>
        <a:effectRef idx="0">
          <a:scrgbClr r="0" g="0" b="0"/>
        </a:effectRef>
        <a:fontRef idx="minor"/>
      </dsp:style>
    </dsp:sp>
    <dsp:sp modelId="{5314B8C8-15A8-4DDA-A88C-523722C8E525}">
      <dsp:nvSpPr>
        <dsp:cNvPr id="0" name=""/>
        <dsp:cNvSpPr/>
      </dsp:nvSpPr>
      <dsp:spPr>
        <a:xfrm rot="5400000">
          <a:off x="3219216" y="2213403"/>
          <a:ext cx="1255582" cy="1092356"/>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Font typeface="Arial" panose="020B0604020202020204" pitchFamily="34" charset="0"/>
            <a:buNone/>
          </a:pPr>
          <a:r>
            <a:rPr lang="en-US" sz="900" b="0" i="0" kern="1200" dirty="0"/>
            <a:t>Random number generation</a:t>
          </a:r>
        </a:p>
      </dsp:txBody>
      <dsp:txXfrm rot="-5400000">
        <a:off x="3471054" y="2327453"/>
        <a:ext cx="751906" cy="864259"/>
      </dsp:txXfrm>
    </dsp:sp>
    <dsp:sp modelId="{11553F30-FAED-413A-98B5-4556C2379260}">
      <dsp:nvSpPr>
        <dsp:cNvPr id="0" name=""/>
        <dsp:cNvSpPr/>
      </dsp:nvSpPr>
      <dsp:spPr>
        <a:xfrm rot="5400000">
          <a:off x="3806828" y="3279141"/>
          <a:ext cx="1255582" cy="1092356"/>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dirty="0"/>
            <a:t>RSA</a:t>
          </a:r>
          <a:endParaRPr lang="en-US" sz="1000" kern="1200" dirty="0"/>
        </a:p>
      </dsp:txBody>
      <dsp:txXfrm rot="-5400000">
        <a:off x="4058666" y="3393191"/>
        <a:ext cx="751906" cy="864259"/>
      </dsp:txXfrm>
    </dsp:sp>
    <dsp:sp modelId="{5828C319-5474-47F9-B0A5-3400ECEA7054}">
      <dsp:nvSpPr>
        <dsp:cNvPr id="0" name=""/>
        <dsp:cNvSpPr/>
      </dsp:nvSpPr>
      <dsp:spPr>
        <a:xfrm>
          <a:off x="2487211" y="3448645"/>
          <a:ext cx="1356028" cy="753349"/>
        </a:xfrm>
        <a:prstGeom prst="rect">
          <a:avLst/>
        </a:prstGeom>
        <a:noFill/>
        <a:ln>
          <a:noFill/>
        </a:ln>
        <a:effectLst/>
      </dsp:spPr>
      <dsp:style>
        <a:lnRef idx="0">
          <a:scrgbClr r="0" g="0" b="0"/>
        </a:lnRef>
        <a:fillRef idx="0">
          <a:scrgbClr r="0" g="0" b="0"/>
        </a:fillRef>
        <a:effectRef idx="0">
          <a:scrgbClr r="0" g="0" b="0"/>
        </a:effectRef>
        <a:fontRef idx="minor"/>
      </dsp:style>
    </dsp:sp>
    <dsp:sp modelId="{5295A2F7-1243-4B97-9931-9637B1FB4F55}">
      <dsp:nvSpPr>
        <dsp:cNvPr id="0" name=""/>
        <dsp:cNvSpPr/>
      </dsp:nvSpPr>
      <dsp:spPr>
        <a:xfrm rot="5400000">
          <a:off x="-81612" y="450917"/>
          <a:ext cx="1255582" cy="1092356"/>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Font typeface="Arial" panose="020B0604020202020204" pitchFamily="34" charset="0"/>
            <a:buNone/>
          </a:pPr>
          <a:r>
            <a:rPr lang="en-US" sz="900" b="0" i="0" kern="1200" dirty="0"/>
            <a:t>HMAC with SHA224</a:t>
          </a:r>
          <a:endParaRPr lang="en-US" sz="900" kern="1200" dirty="0"/>
        </a:p>
      </dsp:txBody>
      <dsp:txXfrm rot="-5400000">
        <a:off x="170226" y="564967"/>
        <a:ext cx="751906" cy="864259"/>
      </dsp:txXfrm>
    </dsp:sp>
    <dsp:sp modelId="{93E07FC7-5EE2-48AC-8568-8B2CEAE86D1A}">
      <dsp:nvSpPr>
        <dsp:cNvPr id="0" name=""/>
        <dsp:cNvSpPr/>
      </dsp:nvSpPr>
      <dsp:spPr>
        <a:xfrm rot="5400000">
          <a:off x="7410771" y="502625"/>
          <a:ext cx="2228608" cy="1938889"/>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Font typeface="Arial" panose="020B0604020202020204" pitchFamily="34" charset="0"/>
            <a:buNone/>
          </a:pPr>
          <a:r>
            <a:rPr lang="en-US" sz="900" b="0" i="0" kern="1200" dirty="0" err="1"/>
            <a:t>Keybits</a:t>
          </a:r>
          <a:r>
            <a:rPr lang="en-US" sz="900" b="0" i="0" kern="1200" dirty="0"/>
            <a:t> - 128, 192, 256</a:t>
          </a:r>
        </a:p>
        <a:p>
          <a:pPr marL="0" lvl="0" indent="0" algn="l" defTabSz="400050">
            <a:lnSpc>
              <a:spcPct val="90000"/>
            </a:lnSpc>
            <a:spcBef>
              <a:spcPct val="0"/>
            </a:spcBef>
            <a:spcAft>
              <a:spcPct val="35000"/>
            </a:spcAft>
            <a:buFont typeface="Arial" panose="020B0604020202020204" pitchFamily="34" charset="0"/>
            <a:buNone/>
          </a:pPr>
          <a:r>
            <a:rPr lang="en-US" sz="900" b="0" i="0" kern="1200" dirty="0"/>
            <a:t>   - Encryption and Decryption.</a:t>
          </a:r>
        </a:p>
        <a:p>
          <a:pPr marL="0" lvl="0" indent="0" algn="l" defTabSz="400050">
            <a:lnSpc>
              <a:spcPct val="90000"/>
            </a:lnSpc>
            <a:spcBef>
              <a:spcPct val="0"/>
            </a:spcBef>
            <a:spcAft>
              <a:spcPct val="35000"/>
            </a:spcAft>
            <a:buFont typeface="Arial" panose="020B0604020202020204" pitchFamily="34" charset="0"/>
            <a:buNone/>
          </a:pPr>
          <a:r>
            <a:rPr lang="fr-FR" sz="900" b="0" i="0" kern="1200" dirty="0"/>
            <a:t>   - </a:t>
          </a:r>
          <a:r>
            <a:rPr lang="fr-FR" sz="900" b="0" i="0" kern="1200" dirty="0" err="1"/>
            <a:t>Chaining</a:t>
          </a:r>
          <a:r>
            <a:rPr lang="fr-FR" sz="900" b="0" i="0" kern="1200" dirty="0"/>
            <a:t> Modes: CBC, CTR, GCM mode</a:t>
          </a:r>
          <a:endParaRPr lang="en-US" sz="900" kern="1200" dirty="0"/>
        </a:p>
      </dsp:txBody>
      <dsp:txXfrm rot="-5400000">
        <a:off x="7857774" y="705057"/>
        <a:ext cx="1334601" cy="1534026"/>
      </dsp:txXfrm>
    </dsp:sp>
    <dsp:sp modelId="{67D264E8-474C-463E-90A5-A2A71EF91BD4}">
      <dsp:nvSpPr>
        <dsp:cNvPr id="0" name=""/>
        <dsp:cNvSpPr/>
      </dsp:nvSpPr>
      <dsp:spPr>
        <a:xfrm>
          <a:off x="5606078" y="5000896"/>
          <a:ext cx="1401229" cy="753349"/>
        </a:xfrm>
        <a:prstGeom prst="rect">
          <a:avLst/>
        </a:prstGeom>
        <a:noFill/>
        <a:ln>
          <a:noFill/>
        </a:ln>
        <a:effectLst/>
      </dsp:spPr>
      <dsp:style>
        <a:lnRef idx="0">
          <a:scrgbClr r="0" g="0" b="0"/>
        </a:lnRef>
        <a:fillRef idx="0">
          <a:scrgbClr r="0" g="0" b="0"/>
        </a:fillRef>
        <a:effectRef idx="0">
          <a:scrgbClr r="0" g="0" b="0"/>
        </a:effectRef>
        <a:fontRef idx="minor"/>
      </dsp:style>
    </dsp:sp>
    <dsp:sp modelId="{BFDA9E07-E765-4C1E-9397-8A98A76DF2AD}">
      <dsp:nvSpPr>
        <dsp:cNvPr id="0" name=""/>
        <dsp:cNvSpPr/>
      </dsp:nvSpPr>
      <dsp:spPr>
        <a:xfrm rot="5400000">
          <a:off x="472300" y="1405486"/>
          <a:ext cx="1255582" cy="1092356"/>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Font typeface="Arial" panose="020B0604020202020204" pitchFamily="34" charset="0"/>
            <a:buNone/>
          </a:pPr>
          <a:r>
            <a:rPr lang="en-US" sz="900" b="0" i="0" kern="1200" dirty="0"/>
            <a:t>HMAC with SHA256</a:t>
          </a:r>
          <a:endParaRPr lang="en-US" sz="900" kern="1200" dirty="0"/>
        </a:p>
      </dsp:txBody>
      <dsp:txXfrm rot="-5400000">
        <a:off x="724138" y="1519536"/>
        <a:ext cx="751906" cy="8642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1EC0F3-ED3B-4B55-BAEF-D6090C0B3B23}">
      <dsp:nvSpPr>
        <dsp:cNvPr id="0" name=""/>
        <dsp:cNvSpPr/>
      </dsp:nvSpPr>
      <dsp:spPr>
        <a:xfrm>
          <a:off x="0" y="81819"/>
          <a:ext cx="11068050" cy="444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dirty="0"/>
            <a:t>Key types</a:t>
          </a:r>
          <a:endParaRPr lang="en-US" sz="1900" kern="1200" dirty="0"/>
        </a:p>
      </dsp:txBody>
      <dsp:txXfrm>
        <a:off x="21704" y="103523"/>
        <a:ext cx="11024642" cy="401192"/>
      </dsp:txXfrm>
    </dsp:sp>
    <dsp:sp modelId="{670DD1B3-43F4-4FC2-8BFA-0CBE75D725EA}">
      <dsp:nvSpPr>
        <dsp:cNvPr id="0" name=""/>
        <dsp:cNvSpPr/>
      </dsp:nvSpPr>
      <dsp:spPr>
        <a:xfrm>
          <a:off x="0" y="526419"/>
          <a:ext cx="11068050" cy="452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1411"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dirty="0"/>
            <a:t>Each cryptographic algorithm requires a key that has the right form, in terms of the size of the key material and its numerical properties. </a:t>
          </a:r>
          <a:r>
            <a:rPr lang="en-US" sz="1500" b="1" i="0" kern="1200" dirty="0"/>
            <a:t>The key type and key size encode </a:t>
          </a:r>
          <a:r>
            <a:rPr lang="en-US" sz="1500" b="0" i="0" kern="1200" dirty="0"/>
            <a:t>must compatible with a cryptographic algorithm.</a:t>
          </a:r>
          <a:endParaRPr lang="en-US" sz="1500" kern="1200" dirty="0"/>
        </a:p>
      </dsp:txBody>
      <dsp:txXfrm>
        <a:off x="0" y="526419"/>
        <a:ext cx="11068050" cy="452295"/>
      </dsp:txXfrm>
    </dsp:sp>
    <dsp:sp modelId="{E0A5DBE6-6247-4718-89B0-E9ACD33AEBD3}">
      <dsp:nvSpPr>
        <dsp:cNvPr id="0" name=""/>
        <dsp:cNvSpPr/>
      </dsp:nvSpPr>
      <dsp:spPr>
        <a:xfrm>
          <a:off x="0" y="978714"/>
          <a:ext cx="11068050" cy="444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dirty="0"/>
            <a:t>Key identifiers</a:t>
          </a:r>
          <a:endParaRPr lang="en-US" sz="1900" kern="1200" dirty="0"/>
        </a:p>
      </dsp:txBody>
      <dsp:txXfrm>
        <a:off x="21704" y="1000418"/>
        <a:ext cx="11024642" cy="401192"/>
      </dsp:txXfrm>
    </dsp:sp>
    <dsp:sp modelId="{ECB19C7A-9893-40F5-BCC4-14E2A34CFB62}">
      <dsp:nvSpPr>
        <dsp:cNvPr id="0" name=""/>
        <dsp:cNvSpPr/>
      </dsp:nvSpPr>
      <dsp:spPr>
        <a:xfrm>
          <a:off x="0" y="1423314"/>
          <a:ext cx="11068050" cy="688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1411"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dirty="0"/>
            <a:t>Key identifiers are output from a successful call to one of the key creation functions.</a:t>
          </a:r>
          <a:endParaRPr lang="en-US" sz="1500" kern="1200" dirty="0"/>
        </a:p>
        <a:p>
          <a:pPr marL="114300" lvl="1" indent="-114300" algn="l" defTabSz="666750">
            <a:lnSpc>
              <a:spcPct val="90000"/>
            </a:lnSpc>
            <a:spcBef>
              <a:spcPct val="0"/>
            </a:spcBef>
            <a:spcAft>
              <a:spcPct val="20000"/>
            </a:spcAft>
            <a:buChar char="•"/>
          </a:pPr>
          <a:r>
            <a:rPr lang="en-US" sz="1500" b="0" i="0" kern="1200" dirty="0"/>
            <a:t>Valid key identifiers must have distinct values within the same application. If the implementation provides </a:t>
          </a:r>
          <a:r>
            <a:rPr lang="en-US" sz="1500" b="0" i="1" kern="1200" dirty="0">
              <a:hlinkClick xmlns:r="http://schemas.openxmlformats.org/officeDocument/2006/relationships" r:id="rId1"/>
            </a:rPr>
            <a:t>caller isolation</a:t>
          </a:r>
          <a:r>
            <a:rPr lang="en-US" sz="1500" b="0" i="0" kern="1200" dirty="0"/>
            <a:t>, then key identifiers are local to each application.</a:t>
          </a:r>
        </a:p>
      </dsp:txBody>
      <dsp:txXfrm>
        <a:off x="0" y="1423314"/>
        <a:ext cx="11068050" cy="688274"/>
      </dsp:txXfrm>
    </dsp:sp>
    <dsp:sp modelId="{2F3D070A-824E-4A37-A45B-D33AFB925E11}">
      <dsp:nvSpPr>
        <dsp:cNvPr id="0" name=""/>
        <dsp:cNvSpPr/>
      </dsp:nvSpPr>
      <dsp:spPr>
        <a:xfrm>
          <a:off x="0" y="2111589"/>
          <a:ext cx="11068050" cy="444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dirty="0"/>
            <a:t>Key lifetimes</a:t>
          </a:r>
          <a:endParaRPr lang="en-US" sz="1900" kern="1200" dirty="0"/>
        </a:p>
      </dsp:txBody>
      <dsp:txXfrm>
        <a:off x="21704" y="2133293"/>
        <a:ext cx="11024642" cy="401192"/>
      </dsp:txXfrm>
    </dsp:sp>
    <dsp:sp modelId="{237EF21C-B693-43C0-AF57-B0824DC08F6F}">
      <dsp:nvSpPr>
        <dsp:cNvPr id="0" name=""/>
        <dsp:cNvSpPr/>
      </dsp:nvSpPr>
      <dsp:spPr>
        <a:xfrm>
          <a:off x="0" y="2556189"/>
          <a:ext cx="11068050" cy="491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1411"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dirty="0"/>
            <a:t>The lifetime of a key indicates where it is stored and which application and system actions will create and destroy it.</a:t>
          </a:r>
          <a:endParaRPr lang="en-US" sz="1500" kern="1200" dirty="0"/>
        </a:p>
        <a:p>
          <a:pPr marL="114300" lvl="1" indent="-114300" algn="l" defTabSz="666750">
            <a:lnSpc>
              <a:spcPct val="90000"/>
            </a:lnSpc>
            <a:spcBef>
              <a:spcPct val="0"/>
            </a:spcBef>
            <a:spcAft>
              <a:spcPct val="20000"/>
            </a:spcAft>
            <a:buChar char="•"/>
          </a:pPr>
          <a:r>
            <a:rPr lang="en-US" sz="1500" b="0" i="0" kern="1200" dirty="0"/>
            <a:t>There are two main types of lifetimes: </a:t>
          </a:r>
          <a:r>
            <a:rPr lang="en-US" sz="1500" b="0" i="1" kern="1200" dirty="0"/>
            <a:t>volatile</a:t>
          </a:r>
          <a:r>
            <a:rPr lang="en-US" sz="1500" b="0" i="0" kern="1200" dirty="0"/>
            <a:t> and </a:t>
          </a:r>
          <a:r>
            <a:rPr lang="en-US" sz="1500" b="0" i="1" kern="1200" dirty="0"/>
            <a:t>persistent</a:t>
          </a:r>
          <a:r>
            <a:rPr lang="en-US" sz="1500" b="0" i="0" kern="1200" dirty="0"/>
            <a:t>.</a:t>
          </a:r>
          <a:endParaRPr lang="en-US" sz="1500" kern="1200" dirty="0"/>
        </a:p>
      </dsp:txBody>
      <dsp:txXfrm>
        <a:off x="0" y="2556189"/>
        <a:ext cx="11068050" cy="491625"/>
      </dsp:txXfrm>
    </dsp:sp>
    <dsp:sp modelId="{F520B893-D858-436C-81D4-70FDB0EAB3B5}">
      <dsp:nvSpPr>
        <dsp:cNvPr id="0" name=""/>
        <dsp:cNvSpPr/>
      </dsp:nvSpPr>
      <dsp:spPr>
        <a:xfrm>
          <a:off x="0" y="3047814"/>
          <a:ext cx="11068050" cy="444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a:t>Key policies</a:t>
          </a:r>
          <a:endParaRPr lang="en-US" sz="1900" kern="1200" dirty="0"/>
        </a:p>
      </dsp:txBody>
      <dsp:txXfrm>
        <a:off x="21704" y="3069518"/>
        <a:ext cx="11024642" cy="401192"/>
      </dsp:txXfrm>
    </dsp:sp>
    <dsp:sp modelId="{1532F826-B7DB-48C5-94BF-9F04D58552F1}">
      <dsp:nvSpPr>
        <dsp:cNvPr id="0" name=""/>
        <dsp:cNvSpPr/>
      </dsp:nvSpPr>
      <dsp:spPr>
        <a:xfrm>
          <a:off x="0" y="3492414"/>
          <a:ext cx="11068050" cy="452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1411"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dirty="0"/>
            <a:t>All keys have an associated policy that regulates which operations are permitted on the key. Each key policy is a set of usage flags and a specific algorithm that is permitted with the key. </a:t>
          </a:r>
          <a:endParaRPr lang="en-US" sz="1500" kern="1200" dirty="0"/>
        </a:p>
      </dsp:txBody>
      <dsp:txXfrm>
        <a:off x="0" y="3492414"/>
        <a:ext cx="11068050" cy="4522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1E199B-11A0-4ADD-B725-325798506285}">
      <dsp:nvSpPr>
        <dsp:cNvPr id="0" name=""/>
        <dsp:cNvSpPr/>
      </dsp:nvSpPr>
      <dsp:spPr>
        <a:xfrm>
          <a:off x="-5267514" y="-806749"/>
          <a:ext cx="6272504" cy="6272504"/>
        </a:xfrm>
        <a:prstGeom prst="blockArc">
          <a:avLst>
            <a:gd name="adj1" fmla="val 18900000"/>
            <a:gd name="adj2" fmla="val 2700000"/>
            <a:gd name="adj3" fmla="val 344"/>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F3E777-E954-4E8A-8807-2D8458AEAC7B}">
      <dsp:nvSpPr>
        <dsp:cNvPr id="0" name=""/>
        <dsp:cNvSpPr/>
      </dsp:nvSpPr>
      <dsp:spPr>
        <a:xfrm>
          <a:off x="439520" y="291094"/>
          <a:ext cx="6988141" cy="58256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409" tIns="48260" rIns="48260" bIns="48260" numCol="1" spcCol="1270" anchor="ctr" anchorCtr="0">
          <a:noAutofit/>
        </a:bodyPr>
        <a:lstStyle/>
        <a:p>
          <a:pPr marL="0" lvl="0" indent="0" algn="l" defTabSz="844550">
            <a:lnSpc>
              <a:spcPct val="90000"/>
            </a:lnSpc>
            <a:spcBef>
              <a:spcPct val="0"/>
            </a:spcBef>
            <a:spcAft>
              <a:spcPct val="35000"/>
            </a:spcAft>
            <a:buNone/>
          </a:pPr>
          <a:r>
            <a:rPr lang="en-US" sz="1900" b="0" i="0" kern="1200" dirty="0"/>
            <a:t>Message digests, commonly known as hash functions</a:t>
          </a:r>
          <a:endParaRPr lang="en-US" sz="1900" kern="1200" dirty="0"/>
        </a:p>
      </dsp:txBody>
      <dsp:txXfrm>
        <a:off x="439520" y="291094"/>
        <a:ext cx="6988141" cy="582562"/>
      </dsp:txXfrm>
    </dsp:sp>
    <dsp:sp modelId="{010A67CC-CC1A-4FE7-8860-962B820DB5B8}">
      <dsp:nvSpPr>
        <dsp:cNvPr id="0" name=""/>
        <dsp:cNvSpPr/>
      </dsp:nvSpPr>
      <dsp:spPr>
        <a:xfrm>
          <a:off x="75419" y="218274"/>
          <a:ext cx="728202" cy="72820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9E8DD6-AF1A-4F2B-A7C3-6BBF589E55BB}">
      <dsp:nvSpPr>
        <dsp:cNvPr id="0" name=""/>
        <dsp:cNvSpPr/>
      </dsp:nvSpPr>
      <dsp:spPr>
        <a:xfrm>
          <a:off x="856967" y="1164658"/>
          <a:ext cx="6570694" cy="58256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409" tIns="48260" rIns="48260" bIns="48260" numCol="1" spcCol="1270" anchor="ctr" anchorCtr="0">
          <a:noAutofit/>
        </a:bodyPr>
        <a:lstStyle/>
        <a:p>
          <a:pPr marL="0" lvl="0" indent="0" algn="l" defTabSz="844550">
            <a:lnSpc>
              <a:spcPct val="90000"/>
            </a:lnSpc>
            <a:spcBef>
              <a:spcPct val="0"/>
            </a:spcBef>
            <a:spcAft>
              <a:spcPct val="35000"/>
            </a:spcAft>
            <a:buNone/>
          </a:pPr>
          <a:r>
            <a:rPr lang="en-US" sz="1900" b="0" i="0" kern="1200" dirty="0"/>
            <a:t>Message authentication codes (MAC)</a:t>
          </a:r>
          <a:endParaRPr lang="en-US" sz="1900" kern="1200" dirty="0"/>
        </a:p>
      </dsp:txBody>
      <dsp:txXfrm>
        <a:off x="856967" y="1164658"/>
        <a:ext cx="6570694" cy="582562"/>
      </dsp:txXfrm>
    </dsp:sp>
    <dsp:sp modelId="{4C58FDA8-E06D-4067-8CCC-E39183A53BEE}">
      <dsp:nvSpPr>
        <dsp:cNvPr id="0" name=""/>
        <dsp:cNvSpPr/>
      </dsp:nvSpPr>
      <dsp:spPr>
        <a:xfrm>
          <a:off x="492866" y="1091838"/>
          <a:ext cx="728202" cy="72820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06B766-691C-4A34-88FF-C92D3961B523}">
      <dsp:nvSpPr>
        <dsp:cNvPr id="0" name=""/>
        <dsp:cNvSpPr/>
      </dsp:nvSpPr>
      <dsp:spPr>
        <a:xfrm>
          <a:off x="985089" y="2038221"/>
          <a:ext cx="6442571" cy="58256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409" tIns="48260" rIns="48260" bIns="48260" numCol="1" spcCol="1270" anchor="ctr" anchorCtr="0">
          <a:noAutofit/>
        </a:bodyPr>
        <a:lstStyle/>
        <a:p>
          <a:pPr marL="0" lvl="0" indent="0" algn="l" defTabSz="844550">
            <a:lnSpc>
              <a:spcPct val="90000"/>
            </a:lnSpc>
            <a:spcBef>
              <a:spcPct val="0"/>
            </a:spcBef>
            <a:spcAft>
              <a:spcPct val="35000"/>
            </a:spcAft>
            <a:buNone/>
          </a:pPr>
          <a:r>
            <a:rPr lang="en-US" sz="1900" b="0" i="0" kern="1200" dirty="0"/>
            <a:t>Symmetric ciphers</a:t>
          </a:r>
          <a:endParaRPr lang="en-US" sz="1900" kern="1200" dirty="0"/>
        </a:p>
      </dsp:txBody>
      <dsp:txXfrm>
        <a:off x="985089" y="2038221"/>
        <a:ext cx="6442571" cy="582562"/>
      </dsp:txXfrm>
    </dsp:sp>
    <dsp:sp modelId="{2CCD963E-E8F3-4FC4-BB88-95986B706773}">
      <dsp:nvSpPr>
        <dsp:cNvPr id="0" name=""/>
        <dsp:cNvSpPr/>
      </dsp:nvSpPr>
      <dsp:spPr>
        <a:xfrm>
          <a:off x="620988" y="1965401"/>
          <a:ext cx="728202" cy="72820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DC1B03-6AAB-409A-B380-CD13B0ED9123}">
      <dsp:nvSpPr>
        <dsp:cNvPr id="0" name=""/>
        <dsp:cNvSpPr/>
      </dsp:nvSpPr>
      <dsp:spPr>
        <a:xfrm>
          <a:off x="856967" y="2911785"/>
          <a:ext cx="6570694" cy="58256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409" tIns="48260" rIns="48260" bIns="48260" numCol="1" spcCol="1270" anchor="ctr" anchorCtr="0">
          <a:noAutofit/>
        </a:bodyPr>
        <a:lstStyle/>
        <a:p>
          <a:pPr marL="0" lvl="0" indent="0" algn="l" defTabSz="844550">
            <a:lnSpc>
              <a:spcPct val="90000"/>
            </a:lnSpc>
            <a:spcBef>
              <a:spcPct val="0"/>
            </a:spcBef>
            <a:spcAft>
              <a:spcPct val="35000"/>
            </a:spcAft>
            <a:buNone/>
          </a:pPr>
          <a:r>
            <a:rPr lang="en-US" sz="1900" b="0" i="0" kern="1200" dirty="0"/>
            <a:t>Authenticated encryption with associated data (AEAD)</a:t>
          </a:r>
          <a:endParaRPr lang="en-US" sz="1900" kern="1200" dirty="0"/>
        </a:p>
      </dsp:txBody>
      <dsp:txXfrm>
        <a:off x="856967" y="2911785"/>
        <a:ext cx="6570694" cy="582562"/>
      </dsp:txXfrm>
    </dsp:sp>
    <dsp:sp modelId="{452348CC-75D4-4CA2-A7C2-073218C77342}">
      <dsp:nvSpPr>
        <dsp:cNvPr id="0" name=""/>
        <dsp:cNvSpPr/>
      </dsp:nvSpPr>
      <dsp:spPr>
        <a:xfrm>
          <a:off x="492866" y="2838965"/>
          <a:ext cx="728202" cy="72820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52C229-2593-4103-AEDC-2A1309399B8D}">
      <dsp:nvSpPr>
        <dsp:cNvPr id="0" name=""/>
        <dsp:cNvSpPr/>
      </dsp:nvSpPr>
      <dsp:spPr>
        <a:xfrm>
          <a:off x="439520" y="3785349"/>
          <a:ext cx="6988141" cy="58256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409" tIns="48260" rIns="48260" bIns="48260" numCol="1" spcCol="1270" anchor="ctr" anchorCtr="0">
          <a:noAutofit/>
        </a:bodyPr>
        <a:lstStyle/>
        <a:p>
          <a:pPr marL="0" lvl="0" indent="0" algn="l" defTabSz="844550">
            <a:lnSpc>
              <a:spcPct val="90000"/>
            </a:lnSpc>
            <a:spcBef>
              <a:spcPct val="0"/>
            </a:spcBef>
            <a:spcAft>
              <a:spcPct val="35000"/>
            </a:spcAft>
            <a:buNone/>
          </a:pPr>
          <a:r>
            <a:rPr lang="en-US" sz="1900" b="0" i="0" kern="1200" dirty="0"/>
            <a:t>Key derivation. </a:t>
          </a:r>
          <a:endParaRPr lang="en-US" sz="1900" kern="1200" dirty="0"/>
        </a:p>
      </dsp:txBody>
      <dsp:txXfrm>
        <a:off x="439520" y="3785349"/>
        <a:ext cx="6988141" cy="582562"/>
      </dsp:txXfrm>
    </dsp:sp>
    <dsp:sp modelId="{22903658-340B-4155-8C4A-5C67ECB6DF2C}">
      <dsp:nvSpPr>
        <dsp:cNvPr id="0" name=""/>
        <dsp:cNvSpPr/>
      </dsp:nvSpPr>
      <dsp:spPr>
        <a:xfrm>
          <a:off x="75419" y="3712528"/>
          <a:ext cx="728202" cy="72820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1E199B-11A0-4ADD-B725-325798506285}">
      <dsp:nvSpPr>
        <dsp:cNvPr id="0" name=""/>
        <dsp:cNvSpPr/>
      </dsp:nvSpPr>
      <dsp:spPr>
        <a:xfrm>
          <a:off x="-5267224" y="-806749"/>
          <a:ext cx="6272504" cy="6272504"/>
        </a:xfrm>
        <a:prstGeom prst="blockArc">
          <a:avLst>
            <a:gd name="adj1" fmla="val 18900000"/>
            <a:gd name="adj2" fmla="val 2700000"/>
            <a:gd name="adj3" fmla="val 344"/>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F3E777-E954-4E8A-8807-2D8458AEAC7B}">
      <dsp:nvSpPr>
        <dsp:cNvPr id="0" name=""/>
        <dsp:cNvSpPr/>
      </dsp:nvSpPr>
      <dsp:spPr>
        <a:xfrm>
          <a:off x="646670" y="465900"/>
          <a:ext cx="6781281" cy="93180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9617" tIns="73660" rIns="73660" bIns="73660" numCol="1" spcCol="1270" anchor="ctr" anchorCtr="0">
          <a:noAutofit/>
        </a:bodyPr>
        <a:lstStyle/>
        <a:p>
          <a:pPr marL="0" lvl="0" indent="0" algn="l" defTabSz="1289050">
            <a:lnSpc>
              <a:spcPct val="90000"/>
            </a:lnSpc>
            <a:spcBef>
              <a:spcPct val="0"/>
            </a:spcBef>
            <a:spcAft>
              <a:spcPct val="35000"/>
            </a:spcAft>
            <a:buNone/>
          </a:pPr>
          <a:r>
            <a:rPr lang="en-US" sz="2900" b="0" i="0" kern="1200" dirty="0"/>
            <a:t>Asymmetric encryption (also known as public key encryption)</a:t>
          </a:r>
          <a:endParaRPr lang="en-US" sz="2900" kern="1200" dirty="0"/>
        </a:p>
      </dsp:txBody>
      <dsp:txXfrm>
        <a:off x="646670" y="465900"/>
        <a:ext cx="6781281" cy="931801"/>
      </dsp:txXfrm>
    </dsp:sp>
    <dsp:sp modelId="{010A67CC-CC1A-4FE7-8860-962B820DB5B8}">
      <dsp:nvSpPr>
        <dsp:cNvPr id="0" name=""/>
        <dsp:cNvSpPr/>
      </dsp:nvSpPr>
      <dsp:spPr>
        <a:xfrm>
          <a:off x="64294" y="349425"/>
          <a:ext cx="1164751" cy="116475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9E8DD6-AF1A-4F2B-A7C3-6BBF589E55BB}">
      <dsp:nvSpPr>
        <dsp:cNvPr id="0" name=""/>
        <dsp:cNvSpPr/>
      </dsp:nvSpPr>
      <dsp:spPr>
        <a:xfrm>
          <a:off x="985379" y="1863602"/>
          <a:ext cx="6442571" cy="93180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9617" tIns="73660" rIns="73660" bIns="73660" numCol="1" spcCol="1270" anchor="ctr" anchorCtr="0">
          <a:noAutofit/>
        </a:bodyPr>
        <a:lstStyle/>
        <a:p>
          <a:pPr marL="0" lvl="0" indent="0" algn="l" defTabSz="1289050">
            <a:lnSpc>
              <a:spcPct val="90000"/>
            </a:lnSpc>
            <a:spcBef>
              <a:spcPct val="0"/>
            </a:spcBef>
            <a:spcAft>
              <a:spcPct val="35000"/>
            </a:spcAft>
            <a:buNone/>
          </a:pPr>
          <a:r>
            <a:rPr lang="en-US" sz="2900" b="0" i="0" kern="1200" dirty="0"/>
            <a:t>Asymmetric signature.</a:t>
          </a:r>
          <a:endParaRPr lang="en-US" sz="2900" kern="1200" dirty="0"/>
        </a:p>
      </dsp:txBody>
      <dsp:txXfrm>
        <a:off x="985379" y="1863602"/>
        <a:ext cx="6442571" cy="931801"/>
      </dsp:txXfrm>
    </dsp:sp>
    <dsp:sp modelId="{4C58FDA8-E06D-4067-8CCC-E39183A53BEE}">
      <dsp:nvSpPr>
        <dsp:cNvPr id="0" name=""/>
        <dsp:cNvSpPr/>
      </dsp:nvSpPr>
      <dsp:spPr>
        <a:xfrm>
          <a:off x="403004" y="1747127"/>
          <a:ext cx="1164751" cy="116475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06B766-691C-4A34-88FF-C92D3961B523}">
      <dsp:nvSpPr>
        <dsp:cNvPr id="0" name=""/>
        <dsp:cNvSpPr/>
      </dsp:nvSpPr>
      <dsp:spPr>
        <a:xfrm>
          <a:off x="646670" y="3261304"/>
          <a:ext cx="6781281" cy="93180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9617" tIns="73660" rIns="73660" bIns="73660" numCol="1" spcCol="1270" anchor="ctr" anchorCtr="0">
          <a:noAutofit/>
        </a:bodyPr>
        <a:lstStyle/>
        <a:p>
          <a:pPr marL="0" lvl="0" indent="0" algn="l" defTabSz="1289050">
            <a:lnSpc>
              <a:spcPct val="90000"/>
            </a:lnSpc>
            <a:spcBef>
              <a:spcPct val="0"/>
            </a:spcBef>
            <a:spcAft>
              <a:spcPct val="35000"/>
            </a:spcAft>
            <a:buNone/>
          </a:pPr>
          <a:r>
            <a:rPr lang="en-US" sz="2900" b="0" i="0" kern="1200" dirty="0"/>
            <a:t>Two-way key agreement</a:t>
          </a:r>
          <a:endParaRPr lang="en-US" sz="2900" kern="1200" dirty="0"/>
        </a:p>
      </dsp:txBody>
      <dsp:txXfrm>
        <a:off x="646670" y="3261304"/>
        <a:ext cx="6781281" cy="931801"/>
      </dsp:txXfrm>
    </dsp:sp>
    <dsp:sp modelId="{2CCD963E-E8F3-4FC4-BB88-95986B706773}">
      <dsp:nvSpPr>
        <dsp:cNvPr id="0" name=""/>
        <dsp:cNvSpPr/>
      </dsp:nvSpPr>
      <dsp:spPr>
        <a:xfrm>
          <a:off x="64294" y="3144829"/>
          <a:ext cx="1164751" cy="116475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17C3E4-834A-4FDE-8876-3ED4986C368E}" type="datetimeFigureOut">
              <a:rPr lang="en-US" smtClean="0"/>
              <a:t>2/24/2023</a:t>
            </a:fld>
            <a:endParaRPr lang="en-US"/>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25D16B-934A-4DDA-AA9D-F9317AC24A5D}" type="slidenum">
              <a:rPr lang="en-US" smtClean="0"/>
              <a:t>‹#›</a:t>
            </a:fld>
            <a:endParaRPr lang="en-US"/>
          </a:p>
        </p:txBody>
      </p:sp>
    </p:spTree>
    <p:extLst>
      <p:ext uri="{BB962C8B-B14F-4D97-AF65-F5344CB8AC3E}">
        <p14:creationId xmlns:p14="http://schemas.microsoft.com/office/powerpoint/2010/main" val="2422922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am going to present the latest updates from FSP, what is going on at the RA SW side!!</a:t>
            </a:r>
          </a:p>
        </p:txBody>
      </p:sp>
      <p:sp>
        <p:nvSpPr>
          <p:cNvPr id="4" name="Slide Number Placeholder 3"/>
          <p:cNvSpPr>
            <a:spLocks noGrp="1"/>
          </p:cNvSpPr>
          <p:nvPr>
            <p:ph type="sldNum" sz="quarter" idx="5"/>
          </p:nvPr>
        </p:nvSpPr>
        <p:spPr/>
        <p:txBody>
          <a:bodyPr/>
          <a:lstStyle/>
          <a:p>
            <a:fld id="{A425D16B-934A-4DDA-AA9D-F9317AC24A5D}" type="slidenum">
              <a:rPr lang="en-US" smtClean="0"/>
              <a:t>1</a:t>
            </a:fld>
            <a:endParaRPr lang="en-US" dirty="0"/>
          </a:p>
        </p:txBody>
      </p:sp>
    </p:spTree>
    <p:extLst>
      <p:ext uri="{BB962C8B-B14F-4D97-AF65-F5344CB8AC3E}">
        <p14:creationId xmlns:p14="http://schemas.microsoft.com/office/powerpoint/2010/main" val="2691214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10</a:t>
            </a:fld>
            <a:endParaRPr lang="en-US"/>
          </a:p>
        </p:txBody>
      </p:sp>
    </p:spTree>
    <p:extLst>
      <p:ext uri="{BB962C8B-B14F-4D97-AF65-F5344CB8AC3E}">
        <p14:creationId xmlns:p14="http://schemas.microsoft.com/office/powerpoint/2010/main" val="1099602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11</a:t>
            </a:fld>
            <a:endParaRPr lang="en-US"/>
          </a:p>
        </p:txBody>
      </p:sp>
    </p:spTree>
    <p:extLst>
      <p:ext uri="{BB962C8B-B14F-4D97-AF65-F5344CB8AC3E}">
        <p14:creationId xmlns:p14="http://schemas.microsoft.com/office/powerpoint/2010/main" val="1521069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12</a:t>
            </a:fld>
            <a:endParaRPr lang="en-US"/>
          </a:p>
        </p:txBody>
      </p:sp>
    </p:spTree>
    <p:extLst>
      <p:ext uri="{BB962C8B-B14F-4D97-AF65-F5344CB8AC3E}">
        <p14:creationId xmlns:p14="http://schemas.microsoft.com/office/powerpoint/2010/main" val="2316400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13</a:t>
            </a:fld>
            <a:endParaRPr lang="en-US"/>
          </a:p>
        </p:txBody>
      </p:sp>
    </p:spTree>
    <p:extLst>
      <p:ext uri="{BB962C8B-B14F-4D97-AF65-F5344CB8AC3E}">
        <p14:creationId xmlns:p14="http://schemas.microsoft.com/office/powerpoint/2010/main" val="3489206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14</a:t>
            </a:fld>
            <a:endParaRPr lang="en-US"/>
          </a:p>
        </p:txBody>
      </p:sp>
    </p:spTree>
    <p:extLst>
      <p:ext uri="{BB962C8B-B14F-4D97-AF65-F5344CB8AC3E}">
        <p14:creationId xmlns:p14="http://schemas.microsoft.com/office/powerpoint/2010/main" val="1998061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15</a:t>
            </a:fld>
            <a:endParaRPr lang="en-US"/>
          </a:p>
        </p:txBody>
      </p:sp>
    </p:spTree>
    <p:extLst>
      <p:ext uri="{BB962C8B-B14F-4D97-AF65-F5344CB8AC3E}">
        <p14:creationId xmlns:p14="http://schemas.microsoft.com/office/powerpoint/2010/main" val="3402412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16</a:t>
            </a:fld>
            <a:endParaRPr lang="en-US"/>
          </a:p>
        </p:txBody>
      </p:sp>
    </p:spTree>
    <p:extLst>
      <p:ext uri="{BB962C8B-B14F-4D97-AF65-F5344CB8AC3E}">
        <p14:creationId xmlns:p14="http://schemas.microsoft.com/office/powerpoint/2010/main" val="2459020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17</a:t>
            </a:fld>
            <a:endParaRPr lang="en-US"/>
          </a:p>
        </p:txBody>
      </p:sp>
    </p:spTree>
    <p:extLst>
      <p:ext uri="{BB962C8B-B14F-4D97-AF65-F5344CB8AC3E}">
        <p14:creationId xmlns:p14="http://schemas.microsoft.com/office/powerpoint/2010/main" val="1286244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18</a:t>
            </a:fld>
            <a:endParaRPr lang="en-US"/>
          </a:p>
        </p:txBody>
      </p:sp>
    </p:spTree>
    <p:extLst>
      <p:ext uri="{BB962C8B-B14F-4D97-AF65-F5344CB8AC3E}">
        <p14:creationId xmlns:p14="http://schemas.microsoft.com/office/powerpoint/2010/main" val="175476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vi-VN" b="0" i="0" dirty="0">
                <a:solidFill>
                  <a:srgbClr val="1B1B1B"/>
                </a:solidFill>
                <a:effectLst/>
                <a:latin typeface="Open Sans" panose="020B0606030504020204" pitchFamily="34" charset="0"/>
              </a:rPr>
              <a:t>Little endian và big endian, đây là hai phương thức khác nhau để lưu trữ dữ liệu dạng nhị phâ</a:t>
            </a:r>
            <a:r>
              <a:rPr lang="en-US" b="0" i="0" dirty="0">
                <a:solidFill>
                  <a:srgbClr val="1B1B1B"/>
                </a:solidFill>
                <a:effectLst/>
                <a:latin typeface="Open Sans" panose="020B0606030504020204" pitchFamily="34" charset="0"/>
              </a:rPr>
              <a:t>n</a:t>
            </a:r>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19</a:t>
            </a:fld>
            <a:endParaRPr lang="en-US"/>
          </a:p>
        </p:txBody>
      </p:sp>
    </p:spTree>
    <p:extLst>
      <p:ext uri="{BB962C8B-B14F-4D97-AF65-F5344CB8AC3E}">
        <p14:creationId xmlns:p14="http://schemas.microsoft.com/office/powerpoint/2010/main" val="2700987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2</a:t>
            </a:fld>
            <a:endParaRPr lang="en-US"/>
          </a:p>
        </p:txBody>
      </p:sp>
    </p:spTree>
    <p:extLst>
      <p:ext uri="{BB962C8B-B14F-4D97-AF65-F5344CB8AC3E}">
        <p14:creationId xmlns:p14="http://schemas.microsoft.com/office/powerpoint/2010/main" val="1399227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20</a:t>
            </a:fld>
            <a:endParaRPr lang="en-US"/>
          </a:p>
        </p:txBody>
      </p:sp>
    </p:spTree>
    <p:extLst>
      <p:ext uri="{BB962C8B-B14F-4D97-AF65-F5344CB8AC3E}">
        <p14:creationId xmlns:p14="http://schemas.microsoft.com/office/powerpoint/2010/main" val="896376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b="1" i="0" dirty="0">
                <a:solidFill>
                  <a:srgbClr val="3E4349"/>
                </a:solidFill>
                <a:effectLst/>
                <a:latin typeface="Calibri" panose="020F0502020204030204" pitchFamily="34" charset="0"/>
              </a:rPr>
              <a:t>A </a:t>
            </a:r>
            <a:r>
              <a:rPr lang="en-US" b="1" i="0" dirty="0" err="1">
                <a:solidFill>
                  <a:srgbClr val="3E4349"/>
                </a:solidFill>
                <a:effectLst/>
                <a:latin typeface="Calibri" panose="020F0502020204030204" pitchFamily="34" charset="0"/>
              </a:rPr>
              <a:t>keystore</a:t>
            </a:r>
            <a:r>
              <a:rPr lang="en-US" b="1" i="0" dirty="0">
                <a:solidFill>
                  <a:srgbClr val="3E4349"/>
                </a:solidFill>
                <a:effectLst/>
                <a:latin typeface="Calibri" panose="020F0502020204030204" pitchFamily="34" charset="0"/>
              </a:rPr>
              <a:t> interface: </a:t>
            </a:r>
            <a:r>
              <a:rPr lang="en-US" b="0" i="0" dirty="0">
                <a:solidFill>
                  <a:srgbClr val="3E4349"/>
                </a:solidFill>
                <a:effectLst/>
                <a:latin typeface="Calibri" panose="020F0502020204030204" pitchFamily="34" charset="0"/>
              </a:rPr>
              <a:t>API </a:t>
            </a:r>
            <a:r>
              <a:rPr lang="en-US" b="0" i="0" dirty="0" err="1">
                <a:solidFill>
                  <a:srgbClr val="3E4349"/>
                </a:solidFill>
                <a:effectLst/>
                <a:latin typeface="Calibri" panose="020F0502020204030204" pitchFamily="34" charset="0"/>
              </a:rPr>
              <a:t>cho</a:t>
            </a:r>
            <a:r>
              <a:rPr lang="en-US" b="0" i="0" dirty="0">
                <a:solidFill>
                  <a:srgbClr val="3E4349"/>
                </a:solidFill>
                <a:effectLst/>
                <a:latin typeface="Calibri" panose="020F0502020204030204" pitchFamily="34" charset="0"/>
              </a:rPr>
              <a:t> </a:t>
            </a:r>
            <a:r>
              <a:rPr lang="en-US" b="0" i="0" dirty="0" err="1">
                <a:solidFill>
                  <a:srgbClr val="3E4349"/>
                </a:solidFill>
                <a:effectLst/>
                <a:latin typeface="Calibri" panose="020F0502020204030204" pitchFamily="34" charset="0"/>
              </a:rPr>
              <a:t>phép</a:t>
            </a:r>
            <a:r>
              <a:rPr lang="en-US" b="0" i="0" dirty="0">
                <a:solidFill>
                  <a:srgbClr val="3E4349"/>
                </a:solidFill>
                <a:effectLst/>
                <a:latin typeface="Calibri" panose="020F0502020204030204" pitchFamily="34" charset="0"/>
              </a:rPr>
              <a:t> </a:t>
            </a:r>
            <a:r>
              <a:rPr lang="en-US" b="0" i="0" dirty="0" err="1">
                <a:solidFill>
                  <a:srgbClr val="3E4349"/>
                </a:solidFill>
                <a:effectLst/>
                <a:latin typeface="Calibri" panose="020F0502020204030204" pitchFamily="34" charset="0"/>
              </a:rPr>
              <a:t>hoạt</a:t>
            </a:r>
            <a:r>
              <a:rPr lang="en-US" b="0" i="0" dirty="0">
                <a:solidFill>
                  <a:srgbClr val="3E4349"/>
                </a:solidFill>
                <a:effectLst/>
                <a:latin typeface="Calibri" panose="020F0502020204030204" pitchFamily="34" charset="0"/>
              </a:rPr>
              <a:t> </a:t>
            </a:r>
            <a:r>
              <a:rPr lang="en-US" b="0" i="0" dirty="0" err="1">
                <a:solidFill>
                  <a:srgbClr val="3E4349"/>
                </a:solidFill>
                <a:effectLst/>
                <a:latin typeface="Calibri" panose="020F0502020204030204" pitchFamily="34" charset="0"/>
              </a:rPr>
              <a:t>động</a:t>
            </a:r>
            <a:r>
              <a:rPr lang="en-US" b="0" i="0" dirty="0">
                <a:solidFill>
                  <a:srgbClr val="3E4349"/>
                </a:solidFill>
                <a:effectLst/>
                <a:latin typeface="Calibri" panose="020F0502020204030204" pitchFamily="34" charset="0"/>
              </a:rPr>
              <a:t> </a:t>
            </a:r>
            <a:r>
              <a:rPr lang="en-US" b="0" i="0" dirty="0" err="1">
                <a:solidFill>
                  <a:srgbClr val="3E4349"/>
                </a:solidFill>
                <a:effectLst/>
                <a:latin typeface="Calibri" panose="020F0502020204030204" pitchFamily="34" charset="0"/>
              </a:rPr>
              <a:t>mã</a:t>
            </a:r>
            <a:r>
              <a:rPr lang="en-US" b="0" i="0" dirty="0">
                <a:solidFill>
                  <a:srgbClr val="3E4349"/>
                </a:solidFill>
                <a:effectLst/>
                <a:latin typeface="Calibri" panose="020F0502020204030204" pitchFamily="34" charset="0"/>
              </a:rPr>
              <a:t> </a:t>
            </a:r>
            <a:r>
              <a:rPr lang="en-US" b="0" i="0" dirty="0" err="1">
                <a:solidFill>
                  <a:srgbClr val="3E4349"/>
                </a:solidFill>
                <a:effectLst/>
                <a:latin typeface="Calibri" panose="020F0502020204030204" pitchFamily="34" charset="0"/>
              </a:rPr>
              <a:t>hóa</a:t>
            </a:r>
            <a:r>
              <a:rPr lang="en-US" b="0" i="0" dirty="0">
                <a:solidFill>
                  <a:srgbClr val="3E4349"/>
                </a:solidFill>
                <a:effectLst/>
                <a:latin typeface="Calibri" panose="020F0502020204030204" pitchFamily="34" charset="0"/>
              </a:rPr>
              <a:t> </a:t>
            </a:r>
            <a:r>
              <a:rPr lang="en-US" b="0" i="0" dirty="0" err="1">
                <a:solidFill>
                  <a:srgbClr val="3E4349"/>
                </a:solidFill>
                <a:effectLst/>
                <a:latin typeface="Calibri" panose="020F0502020204030204" pitchFamily="34" charset="0"/>
              </a:rPr>
              <a:t>thực</a:t>
            </a:r>
            <a:r>
              <a:rPr lang="en-US" b="0" i="0" dirty="0">
                <a:solidFill>
                  <a:srgbClr val="3E4349"/>
                </a:solidFill>
                <a:effectLst/>
                <a:latin typeface="Calibri" panose="020F0502020204030204" pitchFamily="34" charset="0"/>
              </a:rPr>
              <a:t> </a:t>
            </a:r>
            <a:r>
              <a:rPr lang="en-US" b="0" i="0" dirty="0" err="1">
                <a:solidFill>
                  <a:srgbClr val="3E4349"/>
                </a:solidFill>
                <a:effectLst/>
                <a:latin typeface="Calibri" panose="020F0502020204030204" pitchFamily="34" charset="0"/>
              </a:rPr>
              <a:t>hiện</a:t>
            </a:r>
            <a:r>
              <a:rPr lang="en-US" b="0" i="0" dirty="0">
                <a:solidFill>
                  <a:srgbClr val="3E4349"/>
                </a:solidFill>
                <a:effectLst/>
                <a:latin typeface="Calibri" panose="020F0502020204030204" pitchFamily="34" charset="0"/>
              </a:rPr>
              <a:t> </a:t>
            </a:r>
            <a:r>
              <a:rPr lang="en-US" b="0" i="0" dirty="0" err="1">
                <a:solidFill>
                  <a:srgbClr val="3E4349"/>
                </a:solidFill>
                <a:effectLst/>
                <a:latin typeface="Calibri" panose="020F0502020204030204" pitchFamily="34" charset="0"/>
              </a:rPr>
              <a:t>với</a:t>
            </a:r>
            <a:r>
              <a:rPr lang="en-US" b="0" i="0" dirty="0">
                <a:solidFill>
                  <a:srgbClr val="3E4349"/>
                </a:solidFill>
                <a:effectLst/>
                <a:latin typeface="Calibri" panose="020F0502020204030204" pitchFamily="34" charset="0"/>
              </a:rPr>
              <a:t> </a:t>
            </a:r>
            <a:r>
              <a:rPr lang="en-US" b="0" i="0" dirty="0" err="1">
                <a:solidFill>
                  <a:srgbClr val="3E4349"/>
                </a:solidFill>
                <a:effectLst/>
                <a:latin typeface="Calibri" panose="020F0502020204030204" pitchFamily="34" charset="0"/>
              </a:rPr>
              <a:t>một</a:t>
            </a:r>
            <a:r>
              <a:rPr lang="en-US" b="0" i="0" dirty="0">
                <a:solidFill>
                  <a:srgbClr val="3E4349"/>
                </a:solidFill>
                <a:effectLst/>
                <a:latin typeface="Calibri" panose="020F0502020204030204" pitchFamily="34" charset="0"/>
              </a:rPr>
              <a:t> key mà app ko </a:t>
            </a:r>
            <a:r>
              <a:rPr lang="en-US" b="0" i="0" dirty="0" err="1">
                <a:solidFill>
                  <a:srgbClr val="3E4349"/>
                </a:solidFill>
                <a:effectLst/>
                <a:latin typeface="Calibri" panose="020F0502020204030204" pitchFamily="34" charset="0"/>
              </a:rPr>
              <a:t>thể</a:t>
            </a:r>
            <a:r>
              <a:rPr lang="en-US" b="0" i="0" dirty="0">
                <a:solidFill>
                  <a:srgbClr val="3E4349"/>
                </a:solidFill>
                <a:effectLst/>
                <a:latin typeface="Calibri" panose="020F0502020204030204" pitchFamily="34" charset="0"/>
              </a:rPr>
              <a:t> access </a:t>
            </a:r>
            <a:r>
              <a:rPr lang="en-US" b="0" i="0" dirty="0" err="1">
                <a:solidFill>
                  <a:srgbClr val="3E4349"/>
                </a:solidFill>
                <a:effectLst/>
                <a:latin typeface="Calibri" panose="020F0502020204030204" pitchFamily="34" charset="0"/>
              </a:rPr>
              <a:t>trực</a:t>
            </a:r>
            <a:r>
              <a:rPr lang="en-US" b="0" i="0" dirty="0">
                <a:solidFill>
                  <a:srgbClr val="3E4349"/>
                </a:solidFill>
                <a:effectLst/>
                <a:latin typeface="Calibri" panose="020F0502020204030204" pitchFamily="34" charset="0"/>
              </a:rPr>
              <a:t> </a:t>
            </a:r>
            <a:r>
              <a:rPr lang="en-US" b="0" i="0" dirty="0" err="1">
                <a:solidFill>
                  <a:srgbClr val="3E4349"/>
                </a:solidFill>
                <a:effectLst/>
                <a:latin typeface="Calibri" panose="020F0502020204030204" pitchFamily="34" charset="0"/>
              </a:rPr>
              <a:t>tiếp</a:t>
            </a:r>
            <a:r>
              <a:rPr lang="en-US" b="0" i="0" dirty="0">
                <a:solidFill>
                  <a:srgbClr val="3E4349"/>
                </a:solidFill>
                <a:effectLst/>
                <a:latin typeface="Calibri" panose="020F0502020204030204" pitchFamily="34" charset="0"/>
              </a:rPr>
              <a:t>.</a:t>
            </a:r>
          </a:p>
          <a:p>
            <a:r>
              <a:rPr lang="en-US" b="1" i="0" dirty="0">
                <a:solidFill>
                  <a:srgbClr val="3E4349"/>
                </a:solidFill>
                <a:effectLst/>
                <a:latin typeface="Calibri" panose="020F0502020204030204" pitchFamily="34" charset="0"/>
              </a:rPr>
              <a:t>Optional isolation: </a:t>
            </a:r>
            <a:r>
              <a:rPr lang="en-US" b="0" i="0" dirty="0">
                <a:solidFill>
                  <a:srgbClr val="3E4349"/>
                </a:solidFill>
                <a:effectLst/>
                <a:latin typeface="Calibri" panose="020F0502020204030204" pitchFamily="34" charset="0"/>
              </a:rPr>
              <a:t>API </a:t>
            </a:r>
            <a:r>
              <a:rPr lang="en-US" b="0" i="0" dirty="0" err="1">
                <a:solidFill>
                  <a:srgbClr val="3E4349"/>
                </a:solidFill>
                <a:effectLst/>
                <a:latin typeface="Calibri" panose="020F0502020204030204" pitchFamily="34" charset="0"/>
              </a:rPr>
              <a:t>có</a:t>
            </a:r>
            <a:r>
              <a:rPr lang="en-US" b="0" i="0" dirty="0">
                <a:solidFill>
                  <a:srgbClr val="3E4349"/>
                </a:solidFill>
                <a:effectLst/>
                <a:latin typeface="Calibri" panose="020F0502020204030204" pitchFamily="34" charset="0"/>
              </a:rPr>
              <a:t> </a:t>
            </a:r>
            <a:r>
              <a:rPr lang="en-US" b="0" i="0" dirty="0" err="1">
                <a:solidFill>
                  <a:srgbClr val="3E4349"/>
                </a:solidFill>
                <a:effectLst/>
                <a:latin typeface="Calibri" panose="020F0502020204030204" pitchFamily="34" charset="0"/>
              </a:rPr>
              <a:t>thể</a:t>
            </a:r>
            <a:r>
              <a:rPr lang="en-US" b="0" i="0" dirty="0">
                <a:solidFill>
                  <a:srgbClr val="3E4349"/>
                </a:solidFill>
                <a:effectLst/>
                <a:latin typeface="Calibri" panose="020F0502020204030204" pitchFamily="34" charset="0"/>
              </a:rPr>
              <a:t> </a:t>
            </a:r>
            <a:r>
              <a:rPr lang="en-US" b="0" i="0" dirty="0" err="1">
                <a:solidFill>
                  <a:srgbClr val="3E4349"/>
                </a:solidFill>
                <a:effectLst/>
                <a:latin typeface="Calibri" panose="020F0502020204030204" pitchFamily="34" charset="0"/>
              </a:rPr>
              <a:t>cô</a:t>
            </a:r>
            <a:r>
              <a:rPr lang="en-US" b="0" i="0" dirty="0">
                <a:solidFill>
                  <a:srgbClr val="3E4349"/>
                </a:solidFill>
                <a:effectLst/>
                <a:latin typeface="Calibri" panose="020F0502020204030204" pitchFamily="34" charset="0"/>
              </a:rPr>
              <a:t> </a:t>
            </a:r>
            <a:r>
              <a:rPr lang="en-US" b="0" i="0" dirty="0" err="1">
                <a:solidFill>
                  <a:srgbClr val="3E4349"/>
                </a:solidFill>
                <a:effectLst/>
                <a:latin typeface="Calibri" panose="020F0502020204030204" pitchFamily="34" charset="0"/>
              </a:rPr>
              <a:t>lập</a:t>
            </a:r>
            <a:r>
              <a:rPr lang="en-US" b="0" i="0" dirty="0">
                <a:solidFill>
                  <a:srgbClr val="3E4349"/>
                </a:solidFill>
                <a:effectLst/>
                <a:latin typeface="Calibri" panose="020F0502020204030204" pitchFamily="34" charset="0"/>
              </a:rPr>
              <a:t> </a:t>
            </a:r>
            <a:r>
              <a:rPr lang="en-US" b="0" i="0" dirty="0" err="1">
                <a:solidFill>
                  <a:srgbClr val="3E4349"/>
                </a:solidFill>
                <a:effectLst/>
                <a:latin typeface="Calibri" panose="020F0502020204030204" pitchFamily="34" charset="0"/>
              </a:rPr>
              <a:t>cryptoprocessor</a:t>
            </a:r>
            <a:r>
              <a:rPr lang="en-US" b="0" i="0" dirty="0">
                <a:solidFill>
                  <a:srgbClr val="3E4349"/>
                </a:solidFill>
                <a:effectLst/>
                <a:latin typeface="Calibri" panose="020F0502020204030204" pitchFamily="34" charset="0"/>
              </a:rPr>
              <a:t> </a:t>
            </a:r>
            <a:r>
              <a:rPr lang="en-US" b="0" i="0" dirty="0" err="1">
                <a:solidFill>
                  <a:srgbClr val="3E4349"/>
                </a:solidFill>
                <a:effectLst/>
                <a:latin typeface="Calibri" panose="020F0502020204030204" pitchFamily="34" charset="0"/>
              </a:rPr>
              <a:t>với</a:t>
            </a:r>
            <a:r>
              <a:rPr lang="en-US" b="0" i="0" dirty="0">
                <a:solidFill>
                  <a:srgbClr val="3E4349"/>
                </a:solidFill>
                <a:effectLst/>
                <a:latin typeface="Calibri" panose="020F0502020204030204" pitchFamily="34" charset="0"/>
              </a:rPr>
              <a:t> app calling </a:t>
            </a:r>
            <a:r>
              <a:rPr lang="en-US" b="0" i="0" dirty="0" err="1">
                <a:solidFill>
                  <a:srgbClr val="3E4349"/>
                </a:solidFill>
                <a:effectLst/>
                <a:latin typeface="Calibri" panose="020F0502020204030204" pitchFamily="34" charset="0"/>
              </a:rPr>
              <a:t>và</a:t>
            </a:r>
            <a:r>
              <a:rPr lang="en-US" b="0" i="0" dirty="0">
                <a:solidFill>
                  <a:srgbClr val="3E4349"/>
                </a:solidFill>
                <a:effectLst/>
                <a:latin typeface="Calibri" panose="020F0502020204030204" pitchFamily="34" charset="0"/>
              </a:rPr>
              <a:t> </a:t>
            </a:r>
            <a:r>
              <a:rPr lang="en-US" b="0" i="0" dirty="0" err="1">
                <a:solidFill>
                  <a:srgbClr val="3E4349"/>
                </a:solidFill>
                <a:effectLst/>
                <a:latin typeface="Calibri" panose="020F0502020204030204" pitchFamily="34" charset="0"/>
              </a:rPr>
              <a:t>hơn</a:t>
            </a:r>
            <a:r>
              <a:rPr lang="en-US" b="0" i="0" dirty="0">
                <a:solidFill>
                  <a:srgbClr val="3E4349"/>
                </a:solidFill>
                <a:effectLst/>
                <a:latin typeface="Calibri" panose="020F0502020204030204" pitchFamily="34" charset="0"/>
              </a:rPr>
              <a:t> </a:t>
            </a:r>
            <a:r>
              <a:rPr lang="en-US" b="0" i="0" dirty="0" err="1">
                <a:solidFill>
                  <a:srgbClr val="3E4349"/>
                </a:solidFill>
                <a:effectLst/>
                <a:latin typeface="Calibri" panose="020F0502020204030204" pitchFamily="34" charset="0"/>
              </a:rPr>
              <a:t>thế</a:t>
            </a:r>
            <a:r>
              <a:rPr lang="en-US" b="0" i="0" dirty="0">
                <a:solidFill>
                  <a:srgbClr val="3E4349"/>
                </a:solidFill>
                <a:effectLst/>
                <a:latin typeface="Calibri" panose="020F0502020204030204" pitchFamily="34" charset="0"/>
              </a:rPr>
              <a:t> </a:t>
            </a:r>
            <a:r>
              <a:rPr lang="en-US" b="0" i="0" dirty="0" err="1">
                <a:solidFill>
                  <a:srgbClr val="3E4349"/>
                </a:solidFill>
                <a:effectLst/>
                <a:latin typeface="Calibri" panose="020F0502020204030204" pitchFamily="34" charset="0"/>
              </a:rPr>
              <a:t>nữa</a:t>
            </a:r>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21</a:t>
            </a:fld>
            <a:endParaRPr lang="en-US"/>
          </a:p>
        </p:txBody>
      </p:sp>
    </p:spTree>
    <p:extLst>
      <p:ext uri="{BB962C8B-B14F-4D97-AF65-F5344CB8AC3E}">
        <p14:creationId xmlns:p14="http://schemas.microsoft.com/office/powerpoint/2010/main" val="3988587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22</a:t>
            </a:fld>
            <a:endParaRPr lang="en-US"/>
          </a:p>
        </p:txBody>
      </p:sp>
    </p:spTree>
    <p:extLst>
      <p:ext uri="{BB962C8B-B14F-4D97-AF65-F5344CB8AC3E}">
        <p14:creationId xmlns:p14="http://schemas.microsoft.com/office/powerpoint/2010/main" val="11697270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Key types: </a:t>
            </a:r>
            <a:r>
              <a:rPr kumimoji="1" lang="en-US" altLang="ja-JP" dirty="0" err="1"/>
              <a:t>Mỗi</a:t>
            </a:r>
            <a:r>
              <a:rPr kumimoji="1" lang="en-US" altLang="ja-JP" dirty="0"/>
              <a:t> cryptographic algorithm </a:t>
            </a:r>
            <a:r>
              <a:rPr kumimoji="1" lang="en-US" altLang="ja-JP" dirty="0" err="1"/>
              <a:t>cần</a:t>
            </a:r>
            <a:r>
              <a:rPr kumimoji="1" lang="en-US" altLang="ja-JP" dirty="0"/>
              <a:t> key </a:t>
            </a:r>
            <a:r>
              <a:rPr kumimoji="1" lang="en-US" altLang="ja-JP" dirty="0" err="1"/>
              <a:t>đúng</a:t>
            </a:r>
            <a:r>
              <a:rPr kumimoji="1" lang="en-US" altLang="ja-JP" dirty="0"/>
              <a:t> form,</a:t>
            </a:r>
          </a:p>
          <a:p>
            <a:r>
              <a:rPr kumimoji="1" lang="en-US" altLang="ja-JP" dirty="0"/>
              <a:t>Key identifiers: </a:t>
            </a:r>
            <a:r>
              <a:rPr kumimoji="1" lang="en-US" altLang="ja-JP" dirty="0" err="1"/>
              <a:t>đây</a:t>
            </a:r>
            <a:r>
              <a:rPr kumimoji="1" lang="en-US" altLang="ja-JP" dirty="0"/>
              <a:t> là output </a:t>
            </a:r>
            <a:r>
              <a:rPr kumimoji="1" lang="en-US" altLang="ja-JP" dirty="0" err="1"/>
              <a:t>nếu</a:t>
            </a:r>
            <a:r>
              <a:rPr kumimoji="1" lang="en-US" altLang="ja-JP" dirty="0"/>
              <a:t> call key creation success. </a:t>
            </a:r>
            <a:r>
              <a:rPr kumimoji="1" lang="en-US" altLang="ja-JP" dirty="0" err="1"/>
              <a:t>Trong</a:t>
            </a:r>
            <a:r>
              <a:rPr kumimoji="1" lang="en-US" altLang="ja-JP" dirty="0"/>
              <a:t> cũng app thì key identifier là </a:t>
            </a:r>
            <a:r>
              <a:rPr kumimoji="1" lang="en-US" altLang="ja-JP" dirty="0" err="1"/>
              <a:t>duy</a:t>
            </a:r>
            <a:r>
              <a:rPr kumimoji="1" lang="en-US" altLang="ja-JP" dirty="0"/>
              <a:t> </a:t>
            </a:r>
            <a:r>
              <a:rPr kumimoji="1" lang="en-US" altLang="ja-JP" dirty="0" err="1"/>
              <a:t>nhất</a:t>
            </a:r>
            <a:endParaRPr kumimoji="1" lang="en-US" altLang="ja-JP" dirty="0"/>
          </a:p>
          <a:p>
            <a:r>
              <a:rPr kumimoji="1" lang="en-US" altLang="ja-JP" dirty="0"/>
              <a:t>Key lifetimes: chỉ </a:t>
            </a:r>
            <a:r>
              <a:rPr kumimoji="1" lang="en-US" altLang="ja-JP" dirty="0" err="1"/>
              <a:t>định</a:t>
            </a:r>
            <a:r>
              <a:rPr kumimoji="1" lang="en-US" altLang="ja-JP" dirty="0"/>
              <a:t> </a:t>
            </a:r>
            <a:r>
              <a:rPr kumimoji="1" lang="en-US" altLang="ja-JP" dirty="0" err="1"/>
              <a:t>nơi</a:t>
            </a:r>
            <a:r>
              <a:rPr kumimoji="1" lang="en-US" altLang="ja-JP" dirty="0"/>
              <a:t> </a:t>
            </a:r>
            <a:r>
              <a:rPr kumimoji="1" lang="en-US" altLang="ja-JP" dirty="0" err="1"/>
              <a:t>lưu</a:t>
            </a:r>
            <a:r>
              <a:rPr kumimoji="1" lang="en-US" altLang="ja-JP" dirty="0"/>
              <a:t> </a:t>
            </a:r>
            <a:r>
              <a:rPr kumimoji="1" lang="en-US" altLang="ja-JP" dirty="0" err="1"/>
              <a:t>trữ</a:t>
            </a:r>
            <a:r>
              <a:rPr kumimoji="1" lang="en-US" altLang="ja-JP" dirty="0"/>
              <a:t> key </a:t>
            </a:r>
            <a:r>
              <a:rPr kumimoji="1" lang="en-US" altLang="ja-JP" dirty="0" err="1"/>
              <a:t>và</a:t>
            </a:r>
            <a:r>
              <a:rPr kumimoji="1" lang="en-US" altLang="ja-JP" dirty="0"/>
              <a:t> app + system action nào </a:t>
            </a:r>
            <a:r>
              <a:rPr kumimoji="1" lang="en-US" altLang="ja-JP" dirty="0" err="1"/>
              <a:t>sẽ</a:t>
            </a:r>
            <a:r>
              <a:rPr kumimoji="1" lang="en-US" altLang="ja-JP" dirty="0"/>
              <a:t> </a:t>
            </a:r>
            <a:r>
              <a:rPr kumimoji="1" lang="en-US" altLang="ja-JP" dirty="0" err="1"/>
              <a:t>được</a:t>
            </a:r>
            <a:r>
              <a:rPr kumimoji="1" lang="en-US" altLang="ja-JP" dirty="0"/>
              <a:t> </a:t>
            </a:r>
            <a:r>
              <a:rPr kumimoji="1" lang="en-US" altLang="ja-JP" dirty="0" err="1"/>
              <a:t>tạo</a:t>
            </a:r>
            <a:r>
              <a:rPr kumimoji="1" lang="en-US" altLang="ja-JP" dirty="0"/>
              <a:t>.</a:t>
            </a:r>
          </a:p>
          <a:p>
            <a:r>
              <a:rPr kumimoji="1" lang="en-US" altLang="ja-JP" dirty="0"/>
              <a:t>Key </a:t>
            </a:r>
            <a:r>
              <a:rPr kumimoji="1" lang="en-US" altLang="ja-JP" dirty="0" err="1"/>
              <a:t>polidies</a:t>
            </a:r>
            <a:r>
              <a:rPr kumimoji="1" lang="en-US" altLang="ja-JP" dirty="0"/>
              <a:t>: là </a:t>
            </a:r>
            <a:r>
              <a:rPr kumimoji="1" lang="en-US" altLang="ja-JP" dirty="0" err="1"/>
              <a:t>một</a:t>
            </a:r>
            <a:r>
              <a:rPr kumimoji="1" lang="en-US" altLang="ja-JP" dirty="0"/>
              <a:t> </a:t>
            </a:r>
            <a:r>
              <a:rPr kumimoji="1" lang="en-US" altLang="ja-JP" dirty="0" err="1"/>
              <a:t>bộ</a:t>
            </a:r>
            <a:r>
              <a:rPr kumimoji="1" lang="en-US" altLang="ja-JP" dirty="0"/>
              <a:t> </a:t>
            </a:r>
            <a:r>
              <a:rPr kumimoji="1" lang="en-US" altLang="ja-JP" dirty="0" err="1"/>
              <a:t>các</a:t>
            </a:r>
            <a:r>
              <a:rPr kumimoji="1" lang="en-US" altLang="ja-JP" dirty="0"/>
              <a:t> flag </a:t>
            </a:r>
            <a:r>
              <a:rPr kumimoji="1" lang="en-US" altLang="ja-JP" dirty="0" err="1"/>
              <a:t>và</a:t>
            </a:r>
            <a:r>
              <a:rPr kumimoji="1" lang="en-US" altLang="ja-JP" dirty="0"/>
              <a:t> </a:t>
            </a:r>
            <a:r>
              <a:rPr kumimoji="1" lang="en-US" altLang="ja-JP" dirty="0" err="1"/>
              <a:t>thuật</a:t>
            </a:r>
            <a:r>
              <a:rPr kumimoji="1" lang="en-US" altLang="ja-JP" dirty="0"/>
              <a:t> </a:t>
            </a:r>
            <a:r>
              <a:rPr kumimoji="1" lang="en-US" altLang="ja-JP" dirty="0" err="1"/>
              <a:t>toán</a:t>
            </a:r>
            <a:r>
              <a:rPr kumimoji="1" lang="en-US" altLang="ja-JP" dirty="0"/>
              <a:t> </a:t>
            </a:r>
            <a:r>
              <a:rPr kumimoji="1" lang="en-US" altLang="ja-JP" dirty="0" err="1"/>
              <a:t>được</a:t>
            </a:r>
            <a:r>
              <a:rPr kumimoji="1" lang="en-US" altLang="ja-JP" dirty="0"/>
              <a:t> </a:t>
            </a:r>
            <a:r>
              <a:rPr kumimoji="1" lang="en-US" altLang="ja-JP" dirty="0" err="1"/>
              <a:t>phép</a:t>
            </a:r>
            <a:r>
              <a:rPr kumimoji="1" lang="en-US" altLang="ja-JP" dirty="0"/>
              <a:t> </a:t>
            </a:r>
            <a:r>
              <a:rPr kumimoji="1" lang="en-US" altLang="ja-JP" dirty="0" err="1"/>
              <a:t>dùng</a:t>
            </a:r>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23</a:t>
            </a:fld>
            <a:endParaRPr lang="en-US"/>
          </a:p>
        </p:txBody>
      </p:sp>
    </p:spTree>
    <p:extLst>
      <p:ext uri="{BB962C8B-B14F-4D97-AF65-F5344CB8AC3E}">
        <p14:creationId xmlns:p14="http://schemas.microsoft.com/office/powerpoint/2010/main" val="3757682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24</a:t>
            </a:fld>
            <a:endParaRPr lang="en-US"/>
          </a:p>
        </p:txBody>
      </p:sp>
    </p:spTree>
    <p:extLst>
      <p:ext uri="{BB962C8B-B14F-4D97-AF65-F5344CB8AC3E}">
        <p14:creationId xmlns:p14="http://schemas.microsoft.com/office/powerpoint/2010/main" val="1485532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25</a:t>
            </a:fld>
            <a:endParaRPr lang="en-US"/>
          </a:p>
        </p:txBody>
      </p:sp>
    </p:spTree>
    <p:extLst>
      <p:ext uri="{BB962C8B-B14F-4D97-AF65-F5344CB8AC3E}">
        <p14:creationId xmlns:p14="http://schemas.microsoft.com/office/powerpoint/2010/main" val="249871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session, I will go through the overview of recent FSP releases, new features released in FSP, features that are in development and planned features and finally the FSP roadmap.</a:t>
            </a:r>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26</a:t>
            </a:fld>
            <a:endParaRPr lang="en-US"/>
          </a:p>
        </p:txBody>
      </p:sp>
    </p:spTree>
    <p:extLst>
      <p:ext uri="{BB962C8B-B14F-4D97-AF65-F5344CB8AC3E}">
        <p14:creationId xmlns:p14="http://schemas.microsoft.com/office/powerpoint/2010/main" val="13177462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session, I will go through the overview of recent FSP releases, new features released in FSP, features that are in development and planned features and finally the FSP roadmap.</a:t>
            </a:r>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27</a:t>
            </a:fld>
            <a:endParaRPr lang="en-US"/>
          </a:p>
        </p:txBody>
      </p:sp>
    </p:spTree>
    <p:extLst>
      <p:ext uri="{BB962C8B-B14F-4D97-AF65-F5344CB8AC3E}">
        <p14:creationId xmlns:p14="http://schemas.microsoft.com/office/powerpoint/2010/main" val="2283922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session, I will go through the overview of recent FSP releases, new features released in FSP, features that are in development and planned features and finally the FSP roadmap.</a:t>
            </a:r>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28</a:t>
            </a:fld>
            <a:endParaRPr lang="en-US"/>
          </a:p>
        </p:txBody>
      </p:sp>
    </p:spTree>
    <p:extLst>
      <p:ext uri="{BB962C8B-B14F-4D97-AF65-F5344CB8AC3E}">
        <p14:creationId xmlns:p14="http://schemas.microsoft.com/office/powerpoint/2010/main" val="12531778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session, I will go through the overview of recent FSP releases, new features released in FSP, features that are in development and planned features and finally the FSP roadmap.</a:t>
            </a:r>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29</a:t>
            </a:fld>
            <a:endParaRPr lang="en-US"/>
          </a:p>
        </p:txBody>
      </p:sp>
    </p:spTree>
    <p:extLst>
      <p:ext uri="{BB962C8B-B14F-4D97-AF65-F5344CB8AC3E}">
        <p14:creationId xmlns:p14="http://schemas.microsoft.com/office/powerpoint/2010/main" val="3090513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3</a:t>
            </a:fld>
            <a:endParaRPr lang="en-US"/>
          </a:p>
        </p:txBody>
      </p:sp>
    </p:spTree>
    <p:extLst>
      <p:ext uri="{BB962C8B-B14F-4D97-AF65-F5344CB8AC3E}">
        <p14:creationId xmlns:p14="http://schemas.microsoft.com/office/powerpoint/2010/main" val="2273269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session, I will go through the overview of recent FSP releases, new features released in FSP, features that are in development and planned features and finally the FSP roadmap.</a:t>
            </a:r>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30</a:t>
            </a:fld>
            <a:endParaRPr lang="en-US"/>
          </a:p>
        </p:txBody>
      </p:sp>
    </p:spTree>
    <p:extLst>
      <p:ext uri="{BB962C8B-B14F-4D97-AF65-F5344CB8AC3E}">
        <p14:creationId xmlns:p14="http://schemas.microsoft.com/office/powerpoint/2010/main" val="18680966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session, I will go through the overview of recent FSP releases, new features released in FSP, features that are in development and planned features and finally the FSP roadmap.</a:t>
            </a:r>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31</a:t>
            </a:fld>
            <a:endParaRPr lang="en-US"/>
          </a:p>
        </p:txBody>
      </p:sp>
    </p:spTree>
    <p:extLst>
      <p:ext uri="{BB962C8B-B14F-4D97-AF65-F5344CB8AC3E}">
        <p14:creationId xmlns:p14="http://schemas.microsoft.com/office/powerpoint/2010/main" val="30409969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session, I will go through the overview of recent FSP releases, new features released in FSP, features that are in development and planned features and finally the FSP roadmap.</a:t>
            </a:r>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32</a:t>
            </a:fld>
            <a:endParaRPr lang="en-US"/>
          </a:p>
        </p:txBody>
      </p:sp>
    </p:spTree>
    <p:extLst>
      <p:ext uri="{BB962C8B-B14F-4D97-AF65-F5344CB8AC3E}">
        <p14:creationId xmlns:p14="http://schemas.microsoft.com/office/powerpoint/2010/main" val="8925350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session, I will go through the overview of recent FSP releases, new features released in FSP, features that are in development and planned features and finally the FSP roadmap.</a:t>
            </a:r>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33</a:t>
            </a:fld>
            <a:endParaRPr lang="en-US"/>
          </a:p>
        </p:txBody>
      </p:sp>
    </p:spTree>
    <p:extLst>
      <p:ext uri="{BB962C8B-B14F-4D97-AF65-F5344CB8AC3E}">
        <p14:creationId xmlns:p14="http://schemas.microsoft.com/office/powerpoint/2010/main" val="12897548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34</a:t>
            </a:fld>
            <a:endParaRPr lang="en-US"/>
          </a:p>
        </p:txBody>
      </p:sp>
    </p:spTree>
    <p:extLst>
      <p:ext uri="{BB962C8B-B14F-4D97-AF65-F5344CB8AC3E}">
        <p14:creationId xmlns:p14="http://schemas.microsoft.com/office/powerpoint/2010/main" val="31152353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35</a:t>
            </a:fld>
            <a:endParaRPr lang="en-US"/>
          </a:p>
        </p:txBody>
      </p:sp>
    </p:spTree>
    <p:extLst>
      <p:ext uri="{BB962C8B-B14F-4D97-AF65-F5344CB8AC3E}">
        <p14:creationId xmlns:p14="http://schemas.microsoft.com/office/powerpoint/2010/main" val="38051230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36</a:t>
            </a:fld>
            <a:endParaRPr lang="en-US"/>
          </a:p>
        </p:txBody>
      </p:sp>
    </p:spTree>
    <p:extLst>
      <p:ext uri="{BB962C8B-B14F-4D97-AF65-F5344CB8AC3E}">
        <p14:creationId xmlns:p14="http://schemas.microsoft.com/office/powerpoint/2010/main" val="18664749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session, I will go through the overview of recent FSP releases, new features released in FSP, features that are in development and planned features and finally the FSP roadmap.</a:t>
            </a:r>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37</a:t>
            </a:fld>
            <a:endParaRPr lang="en-US"/>
          </a:p>
        </p:txBody>
      </p:sp>
    </p:spTree>
    <p:extLst>
      <p:ext uri="{BB962C8B-B14F-4D97-AF65-F5344CB8AC3E}">
        <p14:creationId xmlns:p14="http://schemas.microsoft.com/office/powerpoint/2010/main" val="1103917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38</a:t>
            </a:fld>
            <a:endParaRPr lang="en-US"/>
          </a:p>
        </p:txBody>
      </p:sp>
    </p:spTree>
    <p:extLst>
      <p:ext uri="{BB962C8B-B14F-4D97-AF65-F5344CB8AC3E}">
        <p14:creationId xmlns:p14="http://schemas.microsoft.com/office/powerpoint/2010/main" val="1892629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39</a:t>
            </a:fld>
            <a:endParaRPr lang="en-US"/>
          </a:p>
        </p:txBody>
      </p:sp>
    </p:spTree>
    <p:extLst>
      <p:ext uri="{BB962C8B-B14F-4D97-AF65-F5344CB8AC3E}">
        <p14:creationId xmlns:p14="http://schemas.microsoft.com/office/powerpoint/2010/main" val="991562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4</a:t>
            </a:fld>
            <a:endParaRPr lang="en-US"/>
          </a:p>
        </p:txBody>
      </p:sp>
    </p:spTree>
    <p:extLst>
      <p:ext uri="{BB962C8B-B14F-4D97-AF65-F5344CB8AC3E}">
        <p14:creationId xmlns:p14="http://schemas.microsoft.com/office/powerpoint/2010/main" val="4955870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everyone for your great support. FSP is growing to the next level with lot of new features and new device supports. Also expanding beyond RA to other Renesas MCU and MPU families.. So thank you very much for your contributions!</a:t>
            </a:r>
          </a:p>
        </p:txBody>
      </p:sp>
      <p:sp>
        <p:nvSpPr>
          <p:cNvPr id="4" name="Slide Number Placeholder 3"/>
          <p:cNvSpPr>
            <a:spLocks noGrp="1"/>
          </p:cNvSpPr>
          <p:nvPr>
            <p:ph type="sldNum" sz="quarter" idx="5"/>
          </p:nvPr>
        </p:nvSpPr>
        <p:spPr/>
        <p:txBody>
          <a:bodyPr/>
          <a:lstStyle/>
          <a:p>
            <a:fld id="{A425D16B-934A-4DDA-AA9D-F9317AC24A5D}" type="slidenum">
              <a:rPr lang="en-US" smtClean="0"/>
              <a:t>44</a:t>
            </a:fld>
            <a:endParaRPr lang="en-US" dirty="0"/>
          </a:p>
        </p:txBody>
      </p:sp>
    </p:spTree>
    <p:extLst>
      <p:ext uri="{BB962C8B-B14F-4D97-AF65-F5344CB8AC3E}">
        <p14:creationId xmlns:p14="http://schemas.microsoft.com/office/powerpoint/2010/main" val="1280510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5</a:t>
            </a:fld>
            <a:endParaRPr lang="en-US"/>
          </a:p>
        </p:txBody>
      </p:sp>
    </p:spTree>
    <p:extLst>
      <p:ext uri="{BB962C8B-B14F-4D97-AF65-F5344CB8AC3E}">
        <p14:creationId xmlns:p14="http://schemas.microsoft.com/office/powerpoint/2010/main" val="3212208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6</a:t>
            </a:fld>
            <a:endParaRPr lang="en-US"/>
          </a:p>
        </p:txBody>
      </p:sp>
    </p:spTree>
    <p:extLst>
      <p:ext uri="{BB962C8B-B14F-4D97-AF65-F5344CB8AC3E}">
        <p14:creationId xmlns:p14="http://schemas.microsoft.com/office/powerpoint/2010/main" val="4275298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7</a:t>
            </a:fld>
            <a:endParaRPr lang="en-US"/>
          </a:p>
        </p:txBody>
      </p:sp>
    </p:spTree>
    <p:extLst>
      <p:ext uri="{BB962C8B-B14F-4D97-AF65-F5344CB8AC3E}">
        <p14:creationId xmlns:p14="http://schemas.microsoft.com/office/powerpoint/2010/main" val="112603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8</a:t>
            </a:fld>
            <a:endParaRPr lang="en-US"/>
          </a:p>
        </p:txBody>
      </p:sp>
    </p:spTree>
    <p:extLst>
      <p:ext uri="{BB962C8B-B14F-4D97-AF65-F5344CB8AC3E}">
        <p14:creationId xmlns:p14="http://schemas.microsoft.com/office/powerpoint/2010/main" val="1505026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425D16B-934A-4DDA-AA9D-F9317AC24A5D}" type="slidenum">
              <a:rPr lang="en-US" smtClean="0"/>
              <a:t>9</a:t>
            </a:fld>
            <a:endParaRPr lang="en-US"/>
          </a:p>
        </p:txBody>
      </p:sp>
    </p:spTree>
    <p:extLst>
      <p:ext uri="{BB962C8B-B14F-4D97-AF65-F5344CB8AC3E}">
        <p14:creationId xmlns:p14="http://schemas.microsoft.com/office/powerpoint/2010/main" val="18793327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icture">
    <p:spTree>
      <p:nvGrpSpPr>
        <p:cNvPr id="1" name=""/>
        <p:cNvGrpSpPr/>
        <p:nvPr/>
      </p:nvGrpSpPr>
      <p:grpSpPr>
        <a:xfrm>
          <a:off x="0" y="0"/>
          <a:ext cx="0" cy="0"/>
          <a:chOff x="0" y="0"/>
          <a:chExt cx="0" cy="0"/>
        </a:xfrm>
      </p:grpSpPr>
      <p:sp>
        <p:nvSpPr>
          <p:cNvPr id="10" name="Bildplatzhalter 2"/>
          <p:cNvSpPr>
            <a:spLocks noGrp="1"/>
          </p:cNvSpPr>
          <p:nvPr>
            <p:ph type="pic" sz="quarter" idx="14"/>
          </p:nvPr>
        </p:nvSpPr>
        <p:spPr>
          <a:xfrm>
            <a:off x="468000" y="0"/>
            <a:ext cx="11253600" cy="6156000"/>
          </a:xfrm>
        </p:spPr>
        <p:txBody>
          <a:bodyPr lIns="144000" tIns="144000">
            <a:normAutofit/>
          </a:bodyPr>
          <a:lstStyle>
            <a:lvl1pPr>
              <a:defRPr sz="1000"/>
            </a:lvl1pPr>
          </a:lstStyle>
          <a:p>
            <a:r>
              <a:rPr lang="ja-JP" altLang="en-US"/>
              <a:t>アイコンをクリックして図を追加</a:t>
            </a:r>
            <a:endParaRPr lang="en-US"/>
          </a:p>
        </p:txBody>
      </p:sp>
      <p:sp>
        <p:nvSpPr>
          <p:cNvPr id="12" name="Textplatzhalter 11"/>
          <p:cNvSpPr>
            <a:spLocks noGrp="1"/>
          </p:cNvSpPr>
          <p:nvPr>
            <p:ph type="body" sz="quarter" idx="11" hasCustomPrompt="1"/>
          </p:nvPr>
        </p:nvSpPr>
        <p:spPr>
          <a:xfrm>
            <a:off x="1080000" y="-1"/>
            <a:ext cx="5040000" cy="2592000"/>
          </a:xfrm>
          <a:solidFill>
            <a:schemeClr val="tx2"/>
          </a:solidFill>
        </p:spPr>
        <p:txBody>
          <a:bodyPr lIns="252000" tIns="252000" rIns="252000" bIns="252000" anchor="b" anchorCtr="0">
            <a:noAutofit/>
          </a:bodyPr>
          <a:lstStyle>
            <a:lvl1pPr>
              <a:lnSpc>
                <a:spcPct val="90000"/>
              </a:lnSpc>
              <a:spcAft>
                <a:spcPts val="0"/>
              </a:spcAft>
              <a:defRPr sz="3600" b="1" cap="all" baseline="0">
                <a:solidFill>
                  <a:schemeClr val="bg1"/>
                </a:solidFill>
                <a:latin typeface="+mj-lt"/>
              </a:defRPr>
            </a:lvl1pPr>
            <a:lvl2pPr marL="0" indent="0">
              <a:spcBef>
                <a:spcPts val="600"/>
              </a:spcBef>
              <a:spcAft>
                <a:spcPts val="0"/>
              </a:spcAft>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noProof="0" err="1"/>
              <a:t>Textmasterformat</a:t>
            </a:r>
            <a:br>
              <a:rPr lang="en-US" noProof="0"/>
            </a:br>
            <a:r>
              <a:rPr lang="en-US" noProof="0" err="1"/>
              <a:t>bearbeiten</a:t>
            </a:r>
            <a:endParaRPr lang="en-US" noProof="0"/>
          </a:p>
          <a:p>
            <a:pPr lvl="1"/>
            <a:r>
              <a:rPr lang="en-US" noProof="0" err="1"/>
              <a:t>Zweite</a:t>
            </a:r>
            <a:r>
              <a:rPr lang="en-US" noProof="0"/>
              <a:t> </a:t>
            </a:r>
            <a:r>
              <a:rPr lang="en-US" noProof="0" err="1"/>
              <a:t>Ebene</a:t>
            </a:r>
            <a:endParaRPr lang="en-US" noProof="0"/>
          </a:p>
        </p:txBody>
      </p:sp>
      <p:sp>
        <p:nvSpPr>
          <p:cNvPr id="9" name="Textplatzhalter 11"/>
          <p:cNvSpPr>
            <a:spLocks noGrp="1"/>
          </p:cNvSpPr>
          <p:nvPr>
            <p:ph type="body" sz="quarter" idx="13"/>
          </p:nvPr>
        </p:nvSpPr>
        <p:spPr>
          <a:xfrm>
            <a:off x="1080000" y="2700000"/>
            <a:ext cx="5040000" cy="609737"/>
          </a:xfrm>
          <a:solidFill>
            <a:srgbClr val="9D9D9D"/>
          </a:solidFill>
        </p:spPr>
        <p:txBody>
          <a:bodyPr lIns="252000" tIns="180000" rIns="180000" bIns="180000" anchor="t" anchorCtr="0">
            <a:spAutoFit/>
          </a:bodyPr>
          <a:lstStyle>
            <a:lvl1pPr>
              <a:lnSpc>
                <a:spcPct val="100000"/>
              </a:lnSpc>
              <a:spcBef>
                <a:spcPts val="0"/>
              </a:spcBef>
              <a:spcAft>
                <a:spcPts val="0"/>
              </a:spcAft>
              <a:defRPr sz="1600" b="0" cap="all" baseline="0">
                <a:solidFill>
                  <a:schemeClr val="bg1"/>
                </a:solidFill>
                <a:latin typeface="+mj-lt"/>
              </a:defRPr>
            </a:lvl1pPr>
            <a:lvl2pPr marL="0" indent="0">
              <a:spcBef>
                <a:spcPts val="600"/>
              </a:spcBef>
              <a:spcAft>
                <a:spcPts val="0"/>
              </a:spcAft>
              <a:buNone/>
              <a:defRPr sz="1600" b="0" cap="none">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ja-JP" altLang="en-US" noProof="0"/>
              <a:t>マスター テキストの書式設定</a:t>
            </a:r>
          </a:p>
        </p:txBody>
      </p:sp>
      <p:pic>
        <p:nvPicPr>
          <p:cNvPr id="5" name="Bild 4" descr="Badge_grey.png"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4432" y="0"/>
            <a:ext cx="1419800" cy="1275442"/>
          </a:xfrm>
          <a:prstGeom prst="rect">
            <a:avLst/>
          </a:prstGeom>
        </p:spPr>
      </p:pic>
    </p:spTree>
    <p:extLst>
      <p:ext uri="{BB962C8B-B14F-4D97-AF65-F5344CB8AC3E}">
        <p14:creationId xmlns:p14="http://schemas.microsoft.com/office/powerpoint/2010/main" val="3781772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2 Charts">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ja-JP" altLang="en-US" noProof="0"/>
              <a:t>マスター タイトルの書式設定</a:t>
            </a:r>
          </a:p>
        </p:txBody>
      </p:sp>
      <p:sp>
        <p:nvSpPr>
          <p:cNvPr id="23" name="Diagrammplatzhalter 8"/>
          <p:cNvSpPr>
            <a:spLocks noGrp="1"/>
          </p:cNvSpPr>
          <p:nvPr>
            <p:ph type="chart" sz="quarter" idx="16"/>
          </p:nvPr>
        </p:nvSpPr>
        <p:spPr>
          <a:xfrm>
            <a:off x="467999" y="1316991"/>
            <a:ext cx="5460584" cy="4248000"/>
          </a:xfrm>
          <a:noFill/>
        </p:spPr>
        <p:txBody>
          <a:bodyPr lIns="144000" tIns="144000" rIns="144000" bIns="144000">
            <a:noAutofit/>
          </a:bodyPr>
          <a:lstStyle/>
          <a:p>
            <a:r>
              <a:rPr lang="ja-JP" altLang="en-US"/>
              <a:t>グラフを追加</a:t>
            </a:r>
            <a:endParaRPr lang="en-US"/>
          </a:p>
        </p:txBody>
      </p:sp>
      <p:sp>
        <p:nvSpPr>
          <p:cNvPr id="24" name="Diagrammplatzhalter 8"/>
          <p:cNvSpPr>
            <a:spLocks noGrp="1"/>
          </p:cNvSpPr>
          <p:nvPr>
            <p:ph type="chart" sz="quarter" idx="17"/>
          </p:nvPr>
        </p:nvSpPr>
        <p:spPr>
          <a:xfrm>
            <a:off x="6239416" y="1316991"/>
            <a:ext cx="5460584" cy="4248000"/>
          </a:xfrm>
          <a:noFill/>
        </p:spPr>
        <p:txBody>
          <a:bodyPr lIns="144000" tIns="144000" rIns="144000" bIns="144000">
            <a:noAutofit/>
          </a:bodyPr>
          <a:lstStyle/>
          <a:p>
            <a:r>
              <a:rPr lang="ja-JP" altLang="en-US"/>
              <a:t>グラフを追加</a:t>
            </a:r>
            <a:endParaRPr lang="en-US"/>
          </a:p>
        </p:txBody>
      </p:sp>
      <p:cxnSp>
        <p:nvCxnSpPr>
          <p:cNvPr id="7" name="Gerade Verbindung 4">
            <a:extLst>
              <a:ext uri="{FF2B5EF4-FFF2-40B4-BE49-F238E27FC236}">
                <a16:creationId xmlns:a16="http://schemas.microsoft.com/office/drawing/2014/main" id="{2BAE940A-B6B2-4062-A10D-8E38DBE86AC8}"/>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2AE69775-672D-4AA3-8EDA-94057BEF41E6}"/>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a:solidFill>
                <a:schemeClr val="tx2"/>
              </a:solidFill>
              <a:latin typeface="+mj-lt"/>
            </a:endParaRPr>
          </a:p>
        </p:txBody>
      </p:sp>
    </p:spTree>
    <p:extLst>
      <p:ext uri="{BB962C8B-B14F-4D97-AF65-F5344CB8AC3E}">
        <p14:creationId xmlns:p14="http://schemas.microsoft.com/office/powerpoint/2010/main" val="3173291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hart large + caption">
    <p:spTree>
      <p:nvGrpSpPr>
        <p:cNvPr id="1" name=""/>
        <p:cNvGrpSpPr/>
        <p:nvPr/>
      </p:nvGrpSpPr>
      <p:grpSpPr>
        <a:xfrm>
          <a:off x="0" y="0"/>
          <a:ext cx="0" cy="0"/>
          <a:chOff x="0" y="0"/>
          <a:chExt cx="0" cy="0"/>
        </a:xfrm>
      </p:grpSpPr>
      <p:sp>
        <p:nvSpPr>
          <p:cNvPr id="2" name="Titel 1"/>
          <p:cNvSpPr>
            <a:spLocks noGrp="1"/>
          </p:cNvSpPr>
          <p:nvPr>
            <p:ph type="title"/>
          </p:nvPr>
        </p:nvSpPr>
        <p:spPr>
          <a:xfrm>
            <a:off x="468000" y="597227"/>
            <a:ext cx="11232000" cy="455509"/>
          </a:xfrm>
        </p:spPr>
        <p:txBody>
          <a:bodyPr/>
          <a:lstStyle/>
          <a:p>
            <a:r>
              <a:rPr lang="ja-JP" altLang="en-US" noProof="0"/>
              <a:t>マスター タイトルの書式設定</a:t>
            </a:r>
          </a:p>
        </p:txBody>
      </p:sp>
      <p:sp>
        <p:nvSpPr>
          <p:cNvPr id="19" name="Diagrammplatzhalter 8"/>
          <p:cNvSpPr>
            <a:spLocks noGrp="1"/>
          </p:cNvSpPr>
          <p:nvPr>
            <p:ph type="chart" sz="quarter" idx="16"/>
          </p:nvPr>
        </p:nvSpPr>
        <p:spPr>
          <a:xfrm>
            <a:off x="468000" y="1316991"/>
            <a:ext cx="8712000" cy="4068000"/>
          </a:xfrm>
          <a:noFill/>
        </p:spPr>
        <p:txBody>
          <a:bodyPr lIns="144000" tIns="144000" rIns="144000" bIns="144000">
            <a:noAutofit/>
          </a:bodyPr>
          <a:lstStyle/>
          <a:p>
            <a:r>
              <a:rPr lang="ja-JP" altLang="en-US"/>
              <a:t>グラフを追加</a:t>
            </a:r>
            <a:endParaRPr lang="en-US"/>
          </a:p>
        </p:txBody>
      </p:sp>
      <p:sp>
        <p:nvSpPr>
          <p:cNvPr id="20" name="Textplatzhalter 6"/>
          <p:cNvSpPr>
            <a:spLocks noGrp="1"/>
          </p:cNvSpPr>
          <p:nvPr>
            <p:ph type="body" sz="quarter" idx="17"/>
          </p:nvPr>
        </p:nvSpPr>
        <p:spPr>
          <a:xfrm>
            <a:off x="9972000" y="1964991"/>
            <a:ext cx="1728000" cy="1239314"/>
          </a:xfrm>
        </p:spPr>
        <p:txBody>
          <a:bodyPr/>
          <a:lstStyle>
            <a:lvl1pPr>
              <a:defRPr sz="1400"/>
            </a:lvl1pPr>
            <a:lvl2pPr>
              <a:defRPr sz="1400"/>
            </a:lvl2pPr>
            <a:lvl3pPr>
              <a:defRPr sz="1400"/>
            </a:lvl3pPr>
            <a:lvl4pPr>
              <a:defRPr sz="1400"/>
            </a:lvl4pPr>
            <a:lvl5pPr>
              <a:defRPr sz="1400"/>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p:txBody>
      </p:sp>
      <p:cxnSp>
        <p:nvCxnSpPr>
          <p:cNvPr id="7" name="Gerade Verbindung 4">
            <a:extLst>
              <a:ext uri="{FF2B5EF4-FFF2-40B4-BE49-F238E27FC236}">
                <a16:creationId xmlns:a16="http://schemas.microsoft.com/office/drawing/2014/main" id="{D3A74278-5E33-47CA-ADB1-29C6159D0314}"/>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4728CF0-38B4-4893-A4B1-B1730B2CF536}"/>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a:solidFill>
                <a:schemeClr val="tx2"/>
              </a:solidFill>
              <a:latin typeface="+mj-lt"/>
            </a:endParaRPr>
          </a:p>
        </p:txBody>
      </p:sp>
    </p:spTree>
    <p:extLst>
      <p:ext uri="{BB962C8B-B14F-4D97-AF65-F5344CB8AC3E}">
        <p14:creationId xmlns:p14="http://schemas.microsoft.com/office/powerpoint/2010/main" val="3240299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large + caption ">
    <p:spTree>
      <p:nvGrpSpPr>
        <p:cNvPr id="1" name=""/>
        <p:cNvGrpSpPr/>
        <p:nvPr/>
      </p:nvGrpSpPr>
      <p:grpSpPr>
        <a:xfrm>
          <a:off x="0" y="0"/>
          <a:ext cx="0" cy="0"/>
          <a:chOff x="0" y="0"/>
          <a:chExt cx="0" cy="0"/>
        </a:xfrm>
      </p:grpSpPr>
      <p:sp>
        <p:nvSpPr>
          <p:cNvPr id="20" name="Textplatzhalter 6"/>
          <p:cNvSpPr>
            <a:spLocks noGrp="1"/>
          </p:cNvSpPr>
          <p:nvPr>
            <p:ph type="body" sz="quarter" idx="17"/>
          </p:nvPr>
        </p:nvSpPr>
        <p:spPr>
          <a:xfrm>
            <a:off x="468000" y="5940000"/>
            <a:ext cx="11244575" cy="234744"/>
          </a:xfrm>
        </p:spPr>
        <p:txBody>
          <a:bodyPr>
            <a:noAutofit/>
          </a:bodyPr>
          <a:lstStyle>
            <a:lvl1pPr>
              <a:defRPr sz="1400"/>
            </a:lvl1pPr>
            <a:lvl2pPr marL="0" indent="0">
              <a:buNone/>
              <a:defRPr sz="1400"/>
            </a:lvl2pPr>
            <a:lvl3pPr>
              <a:defRPr sz="1400"/>
            </a:lvl3pPr>
            <a:lvl4pPr>
              <a:defRPr sz="1400"/>
            </a:lvl4pPr>
            <a:lvl5pPr>
              <a:defRPr sz="1400"/>
            </a:lvl5pPr>
          </a:lstStyle>
          <a:p>
            <a:pPr lvl="0"/>
            <a:r>
              <a:rPr lang="ja-JP" altLang="en-US" noProof="0"/>
              <a:t>マスター テキストの書式設定</a:t>
            </a:r>
          </a:p>
        </p:txBody>
      </p:sp>
      <p:sp>
        <p:nvSpPr>
          <p:cNvPr id="4" name="コンテンツ プレースホルダー 3"/>
          <p:cNvSpPr>
            <a:spLocks noGrp="1"/>
          </p:cNvSpPr>
          <p:nvPr>
            <p:ph sz="quarter" idx="18"/>
          </p:nvPr>
        </p:nvSpPr>
        <p:spPr>
          <a:xfrm>
            <a:off x="460375" y="540000"/>
            <a:ext cx="11261725" cy="1875385"/>
          </a:xfrm>
        </p:spPr>
        <p:txBody>
          <a:bodyPr/>
          <a:lstStyle/>
          <a:p>
            <a:pPr lvl="0"/>
            <a:r>
              <a:rPr kumimoji="1" lang="ja-JP" altLang="en-US" noProof="0"/>
              <a:t>マスター テキストの書式設定</a:t>
            </a:r>
          </a:p>
          <a:p>
            <a:pPr lvl="1"/>
            <a:r>
              <a:rPr kumimoji="1" lang="ja-JP" altLang="en-US" noProof="0"/>
              <a:t>第 </a:t>
            </a:r>
            <a:r>
              <a:rPr kumimoji="1" lang="en-US" altLang="ja-JP" noProof="0"/>
              <a:t>2 </a:t>
            </a:r>
            <a:r>
              <a:rPr kumimoji="1" lang="ja-JP" altLang="en-US" noProof="0"/>
              <a:t>レベル</a:t>
            </a:r>
          </a:p>
          <a:p>
            <a:pPr lvl="2"/>
            <a:r>
              <a:rPr kumimoji="1" lang="ja-JP" altLang="en-US" noProof="0"/>
              <a:t>第 </a:t>
            </a:r>
            <a:r>
              <a:rPr kumimoji="1" lang="en-US" altLang="ja-JP" noProof="0"/>
              <a:t>3 </a:t>
            </a:r>
            <a:r>
              <a:rPr kumimoji="1" lang="ja-JP" altLang="en-US" noProof="0"/>
              <a:t>レベル</a:t>
            </a:r>
          </a:p>
          <a:p>
            <a:pPr lvl="3"/>
            <a:r>
              <a:rPr kumimoji="1" lang="ja-JP" altLang="en-US" noProof="0"/>
              <a:t>第 </a:t>
            </a:r>
            <a:r>
              <a:rPr kumimoji="1" lang="en-US" altLang="ja-JP" noProof="0"/>
              <a:t>4 </a:t>
            </a:r>
            <a:r>
              <a:rPr kumimoji="1" lang="ja-JP" altLang="en-US" noProof="0"/>
              <a:t>レベル</a:t>
            </a:r>
          </a:p>
          <a:p>
            <a:pPr lvl="4"/>
            <a:r>
              <a:rPr kumimoji="1" lang="ja-JP" altLang="en-US" noProof="0"/>
              <a:t>第 </a:t>
            </a:r>
            <a:r>
              <a:rPr kumimoji="1" lang="en-US" altLang="ja-JP" noProof="0"/>
              <a:t>5 </a:t>
            </a:r>
            <a:r>
              <a:rPr kumimoji="1" lang="ja-JP" altLang="en-US" noProof="0"/>
              <a:t>レベル</a:t>
            </a:r>
            <a:endParaRPr kumimoji="1" lang="en-US" noProof="0"/>
          </a:p>
        </p:txBody>
      </p:sp>
      <p:sp>
        <p:nvSpPr>
          <p:cNvPr id="7" name="テキスト ボックス 6">
            <a:extLst>
              <a:ext uri="{FF2B5EF4-FFF2-40B4-BE49-F238E27FC236}">
                <a16:creationId xmlns:a16="http://schemas.microsoft.com/office/drawing/2014/main" id="{E44D5E23-B915-4847-AEAE-600DBB5D7A81}"/>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a:solidFill>
                <a:schemeClr val="tx2"/>
              </a:solidFill>
              <a:latin typeface="+mj-lt"/>
            </a:endParaRPr>
          </a:p>
        </p:txBody>
      </p:sp>
    </p:spTree>
    <p:extLst>
      <p:ext uri="{BB962C8B-B14F-4D97-AF65-F5344CB8AC3E}">
        <p14:creationId xmlns:p14="http://schemas.microsoft.com/office/powerpoint/2010/main" val="35468603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4 Charts + Caption">
    <p:spTree>
      <p:nvGrpSpPr>
        <p:cNvPr id="1" name=""/>
        <p:cNvGrpSpPr/>
        <p:nvPr/>
      </p:nvGrpSpPr>
      <p:grpSpPr>
        <a:xfrm>
          <a:off x="0" y="0"/>
          <a:ext cx="0" cy="0"/>
          <a:chOff x="0" y="0"/>
          <a:chExt cx="0" cy="0"/>
        </a:xfrm>
      </p:grpSpPr>
      <p:sp>
        <p:nvSpPr>
          <p:cNvPr id="2" name="Titel 1"/>
          <p:cNvSpPr>
            <a:spLocks noGrp="1"/>
          </p:cNvSpPr>
          <p:nvPr>
            <p:ph type="title"/>
          </p:nvPr>
        </p:nvSpPr>
        <p:spPr>
          <a:xfrm>
            <a:off x="468000" y="597227"/>
            <a:ext cx="11232000" cy="455509"/>
          </a:xfrm>
        </p:spPr>
        <p:txBody>
          <a:bodyPr/>
          <a:lstStyle/>
          <a:p>
            <a:r>
              <a:rPr lang="ja-JP" altLang="en-US" noProof="0"/>
              <a:t>マスター タイトルの書式設定</a:t>
            </a:r>
          </a:p>
        </p:txBody>
      </p:sp>
      <p:sp>
        <p:nvSpPr>
          <p:cNvPr id="23" name="Diagrammplatzhalter 8"/>
          <p:cNvSpPr>
            <a:spLocks noGrp="1"/>
          </p:cNvSpPr>
          <p:nvPr>
            <p:ph type="chart" sz="quarter" idx="16"/>
          </p:nvPr>
        </p:nvSpPr>
        <p:spPr>
          <a:xfrm>
            <a:off x="468000" y="1316991"/>
            <a:ext cx="4272592" cy="2160000"/>
          </a:xfrm>
          <a:noFill/>
          <a:ln w="6350">
            <a:solidFill>
              <a:schemeClr val="bg2">
                <a:lumMod val="90000"/>
              </a:schemeClr>
            </a:solidFill>
          </a:ln>
        </p:spPr>
        <p:txBody>
          <a:bodyPr lIns="144000" tIns="144000" rIns="144000" bIns="144000">
            <a:noAutofit/>
          </a:bodyPr>
          <a:lstStyle/>
          <a:p>
            <a:r>
              <a:rPr lang="ja-JP" altLang="en-US"/>
              <a:t>グラフを追加</a:t>
            </a:r>
            <a:endParaRPr lang="en-US"/>
          </a:p>
        </p:txBody>
      </p:sp>
      <p:sp>
        <p:nvSpPr>
          <p:cNvPr id="24" name="Textplatzhalter 6"/>
          <p:cNvSpPr>
            <a:spLocks noGrp="1"/>
          </p:cNvSpPr>
          <p:nvPr>
            <p:ph type="body" sz="quarter" idx="17"/>
          </p:nvPr>
        </p:nvSpPr>
        <p:spPr>
          <a:xfrm>
            <a:off x="9972000" y="1964991"/>
            <a:ext cx="1728000" cy="1239314"/>
          </a:xfrm>
        </p:spPr>
        <p:txBody>
          <a:bodyPr/>
          <a:lstStyle>
            <a:lvl1pPr>
              <a:defRPr sz="1400"/>
            </a:lvl1pPr>
            <a:lvl2pPr>
              <a:defRPr sz="1400"/>
            </a:lvl2pPr>
            <a:lvl3pPr>
              <a:defRPr sz="1400"/>
            </a:lvl3pPr>
            <a:lvl4pPr>
              <a:defRPr sz="1400"/>
            </a:lvl4pPr>
            <a:lvl5pPr>
              <a:defRPr sz="1400"/>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p:txBody>
      </p:sp>
      <p:sp>
        <p:nvSpPr>
          <p:cNvPr id="25" name="Diagrammplatzhalter 8"/>
          <p:cNvSpPr>
            <a:spLocks noGrp="1"/>
          </p:cNvSpPr>
          <p:nvPr>
            <p:ph type="chart" sz="quarter" idx="18"/>
          </p:nvPr>
        </p:nvSpPr>
        <p:spPr>
          <a:xfrm>
            <a:off x="4907408" y="1316991"/>
            <a:ext cx="4272592" cy="2160000"/>
          </a:xfrm>
          <a:noFill/>
          <a:ln w="6350">
            <a:solidFill>
              <a:schemeClr val="bg2">
                <a:lumMod val="90000"/>
              </a:schemeClr>
            </a:solidFill>
          </a:ln>
        </p:spPr>
        <p:txBody>
          <a:bodyPr lIns="144000" tIns="144000" rIns="144000" bIns="144000">
            <a:noAutofit/>
          </a:bodyPr>
          <a:lstStyle/>
          <a:p>
            <a:r>
              <a:rPr lang="ja-JP" altLang="en-US"/>
              <a:t>グラフを追加</a:t>
            </a:r>
            <a:endParaRPr lang="en-US"/>
          </a:p>
        </p:txBody>
      </p:sp>
      <p:sp>
        <p:nvSpPr>
          <p:cNvPr id="26" name="Diagrammplatzhalter 8"/>
          <p:cNvSpPr>
            <a:spLocks noGrp="1"/>
          </p:cNvSpPr>
          <p:nvPr>
            <p:ph type="chart" sz="quarter" idx="19"/>
          </p:nvPr>
        </p:nvSpPr>
        <p:spPr>
          <a:xfrm>
            <a:off x="468000" y="3620991"/>
            <a:ext cx="4272592" cy="2160000"/>
          </a:xfrm>
          <a:noFill/>
          <a:ln w="6350">
            <a:solidFill>
              <a:schemeClr val="bg2">
                <a:lumMod val="90000"/>
              </a:schemeClr>
            </a:solidFill>
          </a:ln>
        </p:spPr>
        <p:txBody>
          <a:bodyPr lIns="144000" tIns="144000" rIns="144000" bIns="144000">
            <a:noAutofit/>
          </a:bodyPr>
          <a:lstStyle/>
          <a:p>
            <a:r>
              <a:rPr lang="ja-JP" altLang="en-US"/>
              <a:t>グラフを追加</a:t>
            </a:r>
            <a:endParaRPr lang="en-US"/>
          </a:p>
        </p:txBody>
      </p:sp>
      <p:sp>
        <p:nvSpPr>
          <p:cNvPr id="27" name="Diagrammplatzhalter 8"/>
          <p:cNvSpPr>
            <a:spLocks noGrp="1"/>
          </p:cNvSpPr>
          <p:nvPr>
            <p:ph type="chart" sz="quarter" idx="20"/>
          </p:nvPr>
        </p:nvSpPr>
        <p:spPr>
          <a:xfrm>
            <a:off x="4907408" y="3620991"/>
            <a:ext cx="4272592" cy="2160000"/>
          </a:xfrm>
          <a:noFill/>
          <a:ln w="6350">
            <a:solidFill>
              <a:schemeClr val="bg2">
                <a:lumMod val="90000"/>
              </a:schemeClr>
            </a:solidFill>
          </a:ln>
        </p:spPr>
        <p:txBody>
          <a:bodyPr lIns="144000" tIns="144000" rIns="144000" bIns="144000">
            <a:noAutofit/>
          </a:bodyPr>
          <a:lstStyle/>
          <a:p>
            <a:r>
              <a:rPr lang="ja-JP" altLang="en-US"/>
              <a:t>グラフを追加</a:t>
            </a:r>
            <a:endParaRPr lang="en-US"/>
          </a:p>
        </p:txBody>
      </p:sp>
      <p:cxnSp>
        <p:nvCxnSpPr>
          <p:cNvPr id="10" name="Gerade Verbindung 4">
            <a:extLst>
              <a:ext uri="{FF2B5EF4-FFF2-40B4-BE49-F238E27FC236}">
                <a16:creationId xmlns:a16="http://schemas.microsoft.com/office/drawing/2014/main" id="{52C5DDBA-90B9-4961-A14B-98B9546E714F}"/>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E1F78BC6-0B72-4CC4-A317-57441D7DC260}"/>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a:solidFill>
                <a:schemeClr val="tx2"/>
              </a:solidFill>
              <a:latin typeface="+mj-lt"/>
            </a:endParaRPr>
          </a:p>
        </p:txBody>
      </p:sp>
    </p:spTree>
    <p:extLst>
      <p:ext uri="{BB962C8B-B14F-4D97-AF65-F5344CB8AC3E}">
        <p14:creationId xmlns:p14="http://schemas.microsoft.com/office/powerpoint/2010/main" val="10611976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able + Caption">
    <p:spTree>
      <p:nvGrpSpPr>
        <p:cNvPr id="1" name=""/>
        <p:cNvGrpSpPr/>
        <p:nvPr/>
      </p:nvGrpSpPr>
      <p:grpSpPr>
        <a:xfrm>
          <a:off x="0" y="0"/>
          <a:ext cx="0" cy="0"/>
          <a:chOff x="0" y="0"/>
          <a:chExt cx="0" cy="0"/>
        </a:xfrm>
      </p:grpSpPr>
      <p:sp>
        <p:nvSpPr>
          <p:cNvPr id="2" name="Titel 1"/>
          <p:cNvSpPr>
            <a:spLocks noGrp="1"/>
          </p:cNvSpPr>
          <p:nvPr>
            <p:ph type="title"/>
          </p:nvPr>
        </p:nvSpPr>
        <p:spPr>
          <a:xfrm>
            <a:off x="468000" y="597227"/>
            <a:ext cx="11232000" cy="455509"/>
          </a:xfrm>
        </p:spPr>
        <p:txBody>
          <a:bodyPr/>
          <a:lstStyle/>
          <a:p>
            <a:r>
              <a:rPr lang="ja-JP" altLang="en-US" noProof="0"/>
              <a:t>マスター タイトルの書式設定</a:t>
            </a:r>
          </a:p>
        </p:txBody>
      </p:sp>
      <p:sp>
        <p:nvSpPr>
          <p:cNvPr id="19" name="Textplatzhalter 6"/>
          <p:cNvSpPr>
            <a:spLocks noGrp="1"/>
          </p:cNvSpPr>
          <p:nvPr>
            <p:ph type="body" sz="quarter" idx="17"/>
          </p:nvPr>
        </p:nvSpPr>
        <p:spPr>
          <a:xfrm>
            <a:off x="9972000" y="1964991"/>
            <a:ext cx="1728000" cy="1239314"/>
          </a:xfrm>
        </p:spPr>
        <p:txBody>
          <a:bodyPr/>
          <a:lstStyle>
            <a:lvl1pPr>
              <a:defRPr sz="1400"/>
            </a:lvl1pPr>
            <a:lvl2pPr>
              <a:defRPr sz="1400"/>
            </a:lvl2pPr>
            <a:lvl3pPr>
              <a:defRPr sz="1400"/>
            </a:lvl3pPr>
            <a:lvl4pPr>
              <a:defRPr sz="1400"/>
            </a:lvl4pPr>
            <a:lvl5pPr>
              <a:defRPr sz="1400"/>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p:txBody>
      </p:sp>
      <p:sp>
        <p:nvSpPr>
          <p:cNvPr id="20" name="Tabellenplatzhalter 8"/>
          <p:cNvSpPr>
            <a:spLocks noGrp="1"/>
          </p:cNvSpPr>
          <p:nvPr>
            <p:ph type="tbl" sz="quarter" idx="18"/>
          </p:nvPr>
        </p:nvSpPr>
        <p:spPr>
          <a:xfrm>
            <a:off x="468000" y="1424991"/>
            <a:ext cx="8711997" cy="4248000"/>
          </a:xfrm>
        </p:spPr>
        <p:txBody>
          <a:bodyPr/>
          <a:lstStyle/>
          <a:p>
            <a:r>
              <a:rPr lang="ja-JP" altLang="en-US"/>
              <a:t>表を追加</a:t>
            </a:r>
            <a:endParaRPr lang="en-US"/>
          </a:p>
        </p:txBody>
      </p:sp>
      <p:cxnSp>
        <p:nvCxnSpPr>
          <p:cNvPr id="7" name="Gerade Verbindung 4">
            <a:extLst>
              <a:ext uri="{FF2B5EF4-FFF2-40B4-BE49-F238E27FC236}">
                <a16:creationId xmlns:a16="http://schemas.microsoft.com/office/drawing/2014/main" id="{E5422D39-5700-42E9-887F-A22446232645}"/>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FF0E8D3-434B-43F4-ACAB-F8D5845A79BD}"/>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a:solidFill>
                <a:schemeClr val="tx2"/>
              </a:solidFill>
              <a:latin typeface="+mj-lt"/>
            </a:endParaRPr>
          </a:p>
        </p:txBody>
      </p:sp>
    </p:spTree>
    <p:extLst>
      <p:ext uri="{BB962C8B-B14F-4D97-AF65-F5344CB8AC3E}">
        <p14:creationId xmlns:p14="http://schemas.microsoft.com/office/powerpoint/2010/main" val="6400678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_picture ">
    <p:spTree>
      <p:nvGrpSpPr>
        <p:cNvPr id="1" name=""/>
        <p:cNvGrpSpPr/>
        <p:nvPr/>
      </p:nvGrpSpPr>
      <p:grpSpPr>
        <a:xfrm>
          <a:off x="0" y="0"/>
          <a:ext cx="0" cy="0"/>
          <a:chOff x="0" y="0"/>
          <a:chExt cx="0" cy="0"/>
        </a:xfrm>
      </p:grpSpPr>
      <p:sp>
        <p:nvSpPr>
          <p:cNvPr id="4" name="Bildplatzhalter 3"/>
          <p:cNvSpPr>
            <a:spLocks noGrp="1"/>
          </p:cNvSpPr>
          <p:nvPr>
            <p:ph type="pic" sz="quarter" idx="15"/>
          </p:nvPr>
        </p:nvSpPr>
        <p:spPr>
          <a:xfrm>
            <a:off x="468000" y="540000"/>
            <a:ext cx="11253600" cy="5616000"/>
          </a:xfrm>
          <a:noFill/>
          <a:ln w="6350">
            <a:solidFill>
              <a:schemeClr val="tx1">
                <a:lumMod val="20000"/>
                <a:lumOff val="80000"/>
              </a:schemeClr>
            </a:solidFill>
          </a:ln>
        </p:spPr>
        <p:txBody>
          <a:bodyPr lIns="144000" tIns="144000">
            <a:normAutofit/>
          </a:bodyPr>
          <a:lstStyle>
            <a:lvl1pPr>
              <a:defRPr sz="1000"/>
            </a:lvl1pPr>
          </a:lstStyle>
          <a:p>
            <a:r>
              <a:rPr lang="ja-JP" altLang="en-US"/>
              <a:t>アイコンをクリックして図を追加</a:t>
            </a:r>
            <a:endParaRPr lang="en-US"/>
          </a:p>
        </p:txBody>
      </p:sp>
      <p:sp>
        <p:nvSpPr>
          <p:cNvPr id="5" name="Textplatzhalter 11"/>
          <p:cNvSpPr>
            <a:spLocks noGrp="1"/>
          </p:cNvSpPr>
          <p:nvPr>
            <p:ph type="body" sz="quarter" idx="11"/>
          </p:nvPr>
        </p:nvSpPr>
        <p:spPr>
          <a:xfrm>
            <a:off x="468000" y="1080000"/>
            <a:ext cx="7920000" cy="1500237"/>
          </a:xfrm>
          <a:solidFill>
            <a:schemeClr val="tx2"/>
          </a:solidFill>
        </p:spPr>
        <p:txBody>
          <a:bodyPr wrap="square" lIns="252000" tIns="180000" rIns="180000" bIns="180000">
            <a:spAutoFit/>
          </a:bodyPr>
          <a:lstStyle>
            <a:lvl1pPr>
              <a:defRPr sz="3600" b="1" cap="all" baseline="0">
                <a:solidFill>
                  <a:schemeClr val="bg1"/>
                </a:solidFill>
                <a:latin typeface="+mj-lt"/>
              </a:defRPr>
            </a:lvl1pPr>
            <a:lvl2pPr marL="0" indent="0">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p:txBody>
      </p:sp>
      <p:sp>
        <p:nvSpPr>
          <p:cNvPr id="8" name="テキスト ボックス 7">
            <a:extLst>
              <a:ext uri="{FF2B5EF4-FFF2-40B4-BE49-F238E27FC236}">
                <a16:creationId xmlns:a16="http://schemas.microsoft.com/office/drawing/2014/main" id="{0C07C9A7-2C7A-479E-8A14-E5E5068DFD5E}"/>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a:solidFill>
                <a:schemeClr val="tx2"/>
              </a:solidFill>
              <a:latin typeface="+mj-lt"/>
            </a:endParaRPr>
          </a:p>
        </p:txBody>
      </p:sp>
    </p:spTree>
    <p:extLst>
      <p:ext uri="{BB962C8B-B14F-4D97-AF65-F5344CB8AC3E}">
        <p14:creationId xmlns:p14="http://schemas.microsoft.com/office/powerpoint/2010/main" val="3392457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ter_grey">
    <p:spTree>
      <p:nvGrpSpPr>
        <p:cNvPr id="1" name=""/>
        <p:cNvGrpSpPr/>
        <p:nvPr/>
      </p:nvGrpSpPr>
      <p:grpSpPr>
        <a:xfrm>
          <a:off x="0" y="0"/>
          <a:ext cx="0" cy="0"/>
          <a:chOff x="0" y="0"/>
          <a:chExt cx="0" cy="0"/>
        </a:xfrm>
      </p:grpSpPr>
      <p:sp>
        <p:nvSpPr>
          <p:cNvPr id="6" name="Rechteck 5"/>
          <p:cNvSpPr/>
          <p:nvPr userDrawn="1"/>
        </p:nvSpPr>
        <p:spPr>
          <a:xfrm>
            <a:off x="479376" y="540000"/>
            <a:ext cx="11253600" cy="56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Textplatzhalter 11"/>
          <p:cNvSpPr>
            <a:spLocks noGrp="1"/>
          </p:cNvSpPr>
          <p:nvPr>
            <p:ph type="body" sz="quarter" idx="11"/>
          </p:nvPr>
        </p:nvSpPr>
        <p:spPr>
          <a:xfrm>
            <a:off x="468000" y="1080000"/>
            <a:ext cx="7920000" cy="1500237"/>
          </a:xfrm>
          <a:solidFill>
            <a:schemeClr val="tx2"/>
          </a:solidFill>
        </p:spPr>
        <p:txBody>
          <a:bodyPr lIns="252000" tIns="180000" rIns="180000" bIns="180000">
            <a:spAutoFit/>
          </a:bodyPr>
          <a:lstStyle>
            <a:lvl1pPr>
              <a:defRPr sz="3600" b="1" cap="all" baseline="0">
                <a:solidFill>
                  <a:schemeClr val="bg1"/>
                </a:solidFill>
                <a:latin typeface="+mj-lt"/>
              </a:defRPr>
            </a:lvl1pPr>
            <a:lvl2pPr marL="0" indent="0">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p:txBody>
      </p:sp>
      <p:sp>
        <p:nvSpPr>
          <p:cNvPr id="4" name="テキスト ボックス 3">
            <a:extLst>
              <a:ext uri="{FF2B5EF4-FFF2-40B4-BE49-F238E27FC236}">
                <a16:creationId xmlns:a16="http://schemas.microsoft.com/office/drawing/2014/main" id="{9215D4EC-C520-47A7-A87B-61E2B6F34AB7}"/>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a:solidFill>
                <a:schemeClr val="tx2"/>
              </a:solidFill>
              <a:latin typeface="+mj-lt"/>
            </a:endParaRPr>
          </a:p>
        </p:txBody>
      </p:sp>
    </p:spTree>
    <p:extLst>
      <p:ext uri="{BB962C8B-B14F-4D97-AF65-F5344CB8AC3E}">
        <p14:creationId xmlns:p14="http://schemas.microsoft.com/office/powerpoint/2010/main" val="11202987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_Slide">
    <p:spTree>
      <p:nvGrpSpPr>
        <p:cNvPr id="1" name=""/>
        <p:cNvGrpSpPr/>
        <p:nvPr/>
      </p:nvGrpSpPr>
      <p:grpSpPr>
        <a:xfrm>
          <a:off x="0" y="0"/>
          <a:ext cx="0" cy="0"/>
          <a:chOff x="0" y="0"/>
          <a:chExt cx="0" cy="0"/>
        </a:xfrm>
      </p:grpSpPr>
      <p:sp>
        <p:nvSpPr>
          <p:cNvPr id="6" name="Rechteck 5"/>
          <p:cNvSpPr/>
          <p:nvPr userDrawn="1"/>
        </p:nvSpPr>
        <p:spPr>
          <a:xfrm>
            <a:off x="468000" y="540000"/>
            <a:ext cx="11253600" cy="56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platzhalter 13"/>
          <p:cNvSpPr>
            <a:spLocks noGrp="1"/>
          </p:cNvSpPr>
          <p:nvPr>
            <p:ph type="body" sz="quarter" idx="13"/>
          </p:nvPr>
        </p:nvSpPr>
        <p:spPr>
          <a:xfrm>
            <a:off x="1080000" y="1387018"/>
            <a:ext cx="5280000" cy="300339"/>
          </a:xfrm>
        </p:spPr>
        <p:txBody>
          <a:bodyPr wrap="square">
            <a:spAutoFit/>
          </a:bodyPr>
          <a:lstStyle>
            <a:lvl1pPr>
              <a:spcAft>
                <a:spcPts val="0"/>
              </a:spcAft>
              <a:defRPr sz="1800" b="1" cap="none" baseline="0">
                <a:solidFill>
                  <a:schemeClr val="bg1"/>
                </a:solidFill>
                <a:latin typeface="+mj-lt"/>
              </a:defRPr>
            </a:lvl1pPr>
            <a:lvl2pPr>
              <a:defRPr sz="1100" b="1" cap="all" baseline="0">
                <a:latin typeface="+mj-lt"/>
              </a:defRPr>
            </a:lvl2pPr>
            <a:lvl3pPr>
              <a:defRPr sz="1100" b="1" cap="all" baseline="0">
                <a:latin typeface="+mj-lt"/>
              </a:defRPr>
            </a:lvl3pPr>
            <a:lvl4pPr>
              <a:defRPr sz="1100" b="1" cap="all" baseline="0">
                <a:latin typeface="+mj-lt"/>
              </a:defRPr>
            </a:lvl4pPr>
            <a:lvl5pPr>
              <a:defRPr sz="1100" b="1" cap="all" baseline="0">
                <a:latin typeface="+mj-lt"/>
              </a:defRPr>
            </a:lvl5pPr>
          </a:lstStyle>
          <a:p>
            <a:pPr lvl="0"/>
            <a:r>
              <a:rPr lang="ja-JP" altLang="en-US" noProof="0"/>
              <a:t>マスター テキストの書式設定</a:t>
            </a:r>
          </a:p>
        </p:txBody>
      </p:sp>
      <p:cxnSp>
        <p:nvCxnSpPr>
          <p:cNvPr id="8" name="Gerade Verbindung 7"/>
          <p:cNvCxnSpPr/>
          <p:nvPr userDrawn="1"/>
        </p:nvCxnSpPr>
        <p:spPr>
          <a:xfrm>
            <a:off x="1080000" y="1124744"/>
            <a:ext cx="2400000" cy="0"/>
          </a:xfrm>
          <a:prstGeom prst="line">
            <a:avLst/>
          </a:prstGeom>
          <a:ln w="38100">
            <a:solidFill>
              <a:schemeClr val="bg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9431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496855-B432-42DA-AF15-1BD771B8B7B5}"/>
              </a:ext>
            </a:extLst>
          </p:cNvPr>
          <p:cNvSpPr>
            <a:spLocks noGrp="1"/>
          </p:cNvSpPr>
          <p:nvPr>
            <p:ph type="sldNum" sz="quarter" idx="10"/>
          </p:nvPr>
        </p:nvSpPr>
        <p:spPr/>
        <p:txBody>
          <a:bodyPr/>
          <a:lstStyle/>
          <a:p>
            <a:pPr algn="l"/>
            <a:r>
              <a:rPr lang="de-DE"/>
              <a:t>Page </a:t>
            </a:r>
            <a:fld id="{3FD030EF-7044-4946-962A-5D7D09BD1B34}" type="slidenum">
              <a:rPr lang="de-DE" smtClean="0"/>
              <a:pPr algn="l"/>
              <a:t>‹#›</a:t>
            </a:fld>
            <a:endParaRPr lang="de-DE"/>
          </a:p>
        </p:txBody>
      </p:sp>
    </p:spTree>
    <p:extLst>
      <p:ext uri="{BB962C8B-B14F-4D97-AF65-F5344CB8AC3E}">
        <p14:creationId xmlns:p14="http://schemas.microsoft.com/office/powerpoint/2010/main" val="1970172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grey">
    <p:spTree>
      <p:nvGrpSpPr>
        <p:cNvPr id="1" name=""/>
        <p:cNvGrpSpPr/>
        <p:nvPr/>
      </p:nvGrpSpPr>
      <p:grpSpPr>
        <a:xfrm>
          <a:off x="0" y="0"/>
          <a:ext cx="0" cy="0"/>
          <a:chOff x="0" y="0"/>
          <a:chExt cx="0" cy="0"/>
        </a:xfrm>
      </p:grpSpPr>
      <p:sp>
        <p:nvSpPr>
          <p:cNvPr id="10" name="Rechteck 9"/>
          <p:cNvSpPr/>
          <p:nvPr userDrawn="1"/>
        </p:nvSpPr>
        <p:spPr>
          <a:xfrm>
            <a:off x="468000" y="0"/>
            <a:ext cx="11253600" cy="615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platzhalter 11"/>
          <p:cNvSpPr>
            <a:spLocks noGrp="1"/>
          </p:cNvSpPr>
          <p:nvPr>
            <p:ph type="body" sz="quarter" idx="11" hasCustomPrompt="1"/>
          </p:nvPr>
        </p:nvSpPr>
        <p:spPr>
          <a:xfrm>
            <a:off x="1080000" y="-1"/>
            <a:ext cx="5040000" cy="2592000"/>
          </a:xfrm>
          <a:solidFill>
            <a:schemeClr val="tx2"/>
          </a:solidFill>
        </p:spPr>
        <p:txBody>
          <a:bodyPr lIns="252000" tIns="252000" rIns="180000" bIns="252000" anchor="b" anchorCtr="0">
            <a:noAutofit/>
          </a:bodyPr>
          <a:lstStyle>
            <a:lvl1pPr>
              <a:lnSpc>
                <a:spcPct val="90000"/>
              </a:lnSpc>
              <a:spcAft>
                <a:spcPts val="0"/>
              </a:spcAft>
              <a:defRPr sz="3600" b="1" cap="all" baseline="0">
                <a:solidFill>
                  <a:schemeClr val="bg1"/>
                </a:solidFill>
                <a:latin typeface="+mj-lt"/>
              </a:defRPr>
            </a:lvl1pPr>
            <a:lvl2pPr marL="0" indent="0">
              <a:spcBef>
                <a:spcPts val="600"/>
              </a:spcBef>
              <a:spcAft>
                <a:spcPts val="0"/>
              </a:spcAft>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noProof="0" err="1"/>
              <a:t>Textmasterformat</a:t>
            </a:r>
            <a:br>
              <a:rPr lang="en-US" noProof="0"/>
            </a:br>
            <a:r>
              <a:rPr lang="en-US" noProof="0" err="1"/>
              <a:t>bearbeiten</a:t>
            </a:r>
            <a:endParaRPr lang="en-US" noProof="0"/>
          </a:p>
          <a:p>
            <a:pPr lvl="1"/>
            <a:r>
              <a:rPr lang="en-US" noProof="0" err="1"/>
              <a:t>Zweite</a:t>
            </a:r>
            <a:r>
              <a:rPr lang="en-US" noProof="0"/>
              <a:t> </a:t>
            </a:r>
            <a:r>
              <a:rPr lang="en-US" noProof="0" err="1"/>
              <a:t>Ebene</a:t>
            </a:r>
            <a:endParaRPr lang="en-US" noProof="0"/>
          </a:p>
        </p:txBody>
      </p:sp>
      <p:sp>
        <p:nvSpPr>
          <p:cNvPr id="9" name="Textplatzhalter 11"/>
          <p:cNvSpPr>
            <a:spLocks noGrp="1"/>
          </p:cNvSpPr>
          <p:nvPr>
            <p:ph type="body" sz="quarter" idx="13"/>
          </p:nvPr>
        </p:nvSpPr>
        <p:spPr>
          <a:xfrm>
            <a:off x="1080000" y="2700000"/>
            <a:ext cx="5040000" cy="609737"/>
          </a:xfrm>
          <a:solidFill>
            <a:schemeClr val="bg1"/>
          </a:solidFill>
        </p:spPr>
        <p:txBody>
          <a:bodyPr lIns="252000" tIns="180000" rIns="180000" bIns="180000" anchor="t" anchorCtr="0">
            <a:spAutoFit/>
          </a:bodyPr>
          <a:lstStyle>
            <a:lvl1pPr>
              <a:lnSpc>
                <a:spcPct val="100000"/>
              </a:lnSpc>
              <a:spcBef>
                <a:spcPts val="0"/>
              </a:spcBef>
              <a:spcAft>
                <a:spcPts val="0"/>
              </a:spcAft>
              <a:defRPr sz="1600" b="0" cap="all" baseline="0">
                <a:solidFill>
                  <a:schemeClr val="accent1"/>
                </a:solidFill>
                <a:latin typeface="+mj-lt"/>
              </a:defRPr>
            </a:lvl1pPr>
            <a:lvl2pPr marL="0" indent="0">
              <a:spcBef>
                <a:spcPts val="600"/>
              </a:spcBef>
              <a:spcAft>
                <a:spcPts val="0"/>
              </a:spcAft>
              <a:buNone/>
              <a:defRPr sz="1600" b="0" cap="none">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ja-JP" altLang="en-US" noProof="0"/>
              <a:t>マスター テキストの書式設定</a:t>
            </a:r>
          </a:p>
        </p:txBody>
      </p:sp>
    </p:spTree>
    <p:extLst>
      <p:ext uri="{BB962C8B-B14F-4D97-AF65-F5344CB8AC3E}">
        <p14:creationId xmlns:p14="http://schemas.microsoft.com/office/powerpoint/2010/main" val="1365875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ja-JP" altLang="en-US" noProof="0"/>
              <a:t>マスター タイトルの書式設定</a:t>
            </a:r>
          </a:p>
        </p:txBody>
      </p:sp>
      <p:sp>
        <p:nvSpPr>
          <p:cNvPr id="4" name="Inhaltsplatzhalter 2"/>
          <p:cNvSpPr>
            <a:spLocks noGrp="1"/>
          </p:cNvSpPr>
          <p:nvPr>
            <p:ph idx="1"/>
          </p:nvPr>
        </p:nvSpPr>
        <p:spPr>
          <a:xfrm>
            <a:off x="468000" y="1424991"/>
            <a:ext cx="11244574" cy="283153"/>
          </a:xfrm>
          <a:ln>
            <a:noFill/>
          </a:ln>
        </p:spPr>
        <p:txBody>
          <a:bodyPr wrap="square">
            <a:spAutoFit/>
          </a:bodyPr>
          <a:lstStyle>
            <a:lvl1pPr marL="177800" indent="-177800">
              <a:spcAft>
                <a:spcPts val="1800"/>
              </a:spcAft>
              <a:buClr>
                <a:schemeClr val="tx2"/>
              </a:buClr>
              <a:buFont typeface="Wingdings" panose="05000000000000000000" pitchFamily="2" charset="2"/>
              <a:buChar char="§"/>
              <a:tabLst>
                <a:tab pos="7177088" algn="r"/>
              </a:tabLst>
              <a:defRPr sz="1600"/>
            </a:lvl1pPr>
          </a:lstStyle>
          <a:p>
            <a:pPr lvl="0"/>
            <a:r>
              <a:rPr lang="ja-JP" altLang="en-US" noProof="0"/>
              <a:t>マスター テキストの書式設定</a:t>
            </a:r>
          </a:p>
        </p:txBody>
      </p:sp>
      <p:cxnSp>
        <p:nvCxnSpPr>
          <p:cNvPr id="6" name="Gerade Verbindung 4">
            <a:extLst>
              <a:ext uri="{FF2B5EF4-FFF2-40B4-BE49-F238E27FC236}">
                <a16:creationId xmlns:a16="http://schemas.microsoft.com/office/drawing/2014/main" id="{57979797-8531-40C9-AA25-B52E6916CE05}"/>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CCA12777-30D4-4D1C-8DE6-98573AE3C7ED}"/>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a:solidFill>
                <a:schemeClr val="tx2"/>
              </a:solidFill>
              <a:latin typeface="+mj-lt"/>
            </a:endParaRPr>
          </a:p>
        </p:txBody>
      </p:sp>
    </p:spTree>
    <p:extLst>
      <p:ext uri="{BB962C8B-B14F-4D97-AF65-F5344CB8AC3E}">
        <p14:creationId xmlns:p14="http://schemas.microsoft.com/office/powerpoint/2010/main" val="774000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ja-JP" altLang="en-US" noProof="0"/>
              <a:t>マスター タイトルの書式設定</a:t>
            </a:r>
          </a:p>
        </p:txBody>
      </p:sp>
      <p:sp>
        <p:nvSpPr>
          <p:cNvPr id="4" name="Inhaltsplatzhalter 2"/>
          <p:cNvSpPr>
            <a:spLocks noGrp="1"/>
          </p:cNvSpPr>
          <p:nvPr>
            <p:ph idx="1"/>
          </p:nvPr>
        </p:nvSpPr>
        <p:spPr>
          <a:xfrm>
            <a:off x="468000" y="1424991"/>
            <a:ext cx="11244574" cy="1887696"/>
          </a:xfrm>
        </p:spPr>
        <p:txBody>
          <a:bodyPr/>
          <a:lstStyle>
            <a:lvl1pPr>
              <a:lnSpc>
                <a:spcPct val="120000"/>
              </a:lnSpc>
              <a:spcBef>
                <a:spcPts val="0"/>
              </a:spcBef>
              <a:spcAft>
                <a:spcPts val="800"/>
              </a:spcAft>
              <a:defRPr sz="1600"/>
            </a:lvl1pPr>
            <a:lvl2pPr>
              <a:lnSpc>
                <a:spcPct val="120000"/>
              </a:lnSpc>
              <a:spcBef>
                <a:spcPts val="0"/>
              </a:spcBef>
              <a:spcAft>
                <a:spcPts val="800"/>
              </a:spcAft>
              <a:defRPr sz="1600"/>
            </a:lvl2pPr>
            <a:lvl3pPr>
              <a:lnSpc>
                <a:spcPct val="120000"/>
              </a:lnSpc>
              <a:spcBef>
                <a:spcPts val="0"/>
              </a:spcBef>
              <a:spcAft>
                <a:spcPts val="800"/>
              </a:spcAft>
              <a:defRPr sz="1600"/>
            </a:lvl3pPr>
            <a:lvl4pPr>
              <a:lnSpc>
                <a:spcPct val="120000"/>
              </a:lnSpc>
              <a:spcBef>
                <a:spcPts val="0"/>
              </a:spcBef>
              <a:spcAft>
                <a:spcPts val="800"/>
              </a:spcAft>
              <a:defRPr sz="1600"/>
            </a:lvl4pPr>
            <a:lvl5pPr>
              <a:lnSpc>
                <a:spcPct val="120000"/>
              </a:lnSpc>
              <a:spcBef>
                <a:spcPts val="0"/>
              </a:spcBef>
              <a:spcAft>
                <a:spcPts val="800"/>
              </a:spcAft>
              <a:defRPr sz="1600"/>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endParaRPr lang="en-US" noProof="0"/>
          </a:p>
        </p:txBody>
      </p:sp>
      <p:cxnSp>
        <p:nvCxnSpPr>
          <p:cNvPr id="6" name="Gerade Verbindung 4">
            <a:extLst>
              <a:ext uri="{FF2B5EF4-FFF2-40B4-BE49-F238E27FC236}">
                <a16:creationId xmlns:a16="http://schemas.microsoft.com/office/drawing/2014/main" id="{A15355D3-CEB8-489E-88A7-11B56E874514}"/>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28D4BE4-8D41-47B8-82B8-4716B88FC765}"/>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a:solidFill>
                <a:schemeClr val="tx2"/>
              </a:solidFill>
              <a:latin typeface="+mj-lt"/>
            </a:endParaRPr>
          </a:p>
        </p:txBody>
      </p:sp>
    </p:spTree>
    <p:extLst>
      <p:ext uri="{BB962C8B-B14F-4D97-AF65-F5344CB8AC3E}">
        <p14:creationId xmlns:p14="http://schemas.microsoft.com/office/powerpoint/2010/main" val="3580911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2col">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ja-JP" altLang="en-US" noProof="0"/>
              <a:t>マスター タイトルの書式設定</a:t>
            </a:r>
          </a:p>
        </p:txBody>
      </p:sp>
      <p:sp>
        <p:nvSpPr>
          <p:cNvPr id="13" name="Textplatzhalter 4"/>
          <p:cNvSpPr>
            <a:spLocks noGrp="1"/>
          </p:cNvSpPr>
          <p:nvPr>
            <p:ph type="body" sz="quarter" idx="14"/>
          </p:nvPr>
        </p:nvSpPr>
        <p:spPr>
          <a:xfrm>
            <a:off x="467999" y="1424991"/>
            <a:ext cx="5436506" cy="1887696"/>
          </a:xfrm>
        </p:spPr>
        <p:txBody>
          <a:bodyPr wrap="square">
            <a:spAutoFit/>
          </a:body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endParaRPr lang="en-US" noProof="0"/>
          </a:p>
        </p:txBody>
      </p:sp>
      <p:sp>
        <p:nvSpPr>
          <p:cNvPr id="14" name="Textplatzhalter 4"/>
          <p:cNvSpPr>
            <a:spLocks noGrp="1"/>
          </p:cNvSpPr>
          <p:nvPr>
            <p:ph type="body" sz="quarter" idx="15"/>
          </p:nvPr>
        </p:nvSpPr>
        <p:spPr>
          <a:xfrm>
            <a:off x="6276068" y="1424991"/>
            <a:ext cx="5436506" cy="1887696"/>
          </a:xfrm>
        </p:spPr>
        <p:txBody>
          <a:bodyPr wrap="square">
            <a:spAutoFit/>
          </a:body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endParaRPr lang="en-US" noProof="0"/>
          </a:p>
        </p:txBody>
      </p:sp>
      <p:cxnSp>
        <p:nvCxnSpPr>
          <p:cNvPr id="7" name="Gerade Verbindung 4">
            <a:extLst>
              <a:ext uri="{FF2B5EF4-FFF2-40B4-BE49-F238E27FC236}">
                <a16:creationId xmlns:a16="http://schemas.microsoft.com/office/drawing/2014/main" id="{BE3FFBE7-B0B8-40F2-A1F7-6933ED5360BE}"/>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EAF2150-6F57-40CA-BDAB-D10D46B6BCF5}"/>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a:solidFill>
                <a:schemeClr val="tx2"/>
              </a:solidFill>
              <a:latin typeface="+mj-lt"/>
            </a:endParaRPr>
          </a:p>
        </p:txBody>
      </p:sp>
    </p:spTree>
    <p:extLst>
      <p:ext uri="{BB962C8B-B14F-4D97-AF65-F5344CB8AC3E}">
        <p14:creationId xmlns:p14="http://schemas.microsoft.com/office/powerpoint/2010/main" val="3490396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1 Picture">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ja-JP" altLang="en-US" noProof="0"/>
              <a:t>マスター タイトルの書式設定</a:t>
            </a:r>
          </a:p>
        </p:txBody>
      </p:sp>
      <p:sp>
        <p:nvSpPr>
          <p:cNvPr id="13" name="Textplatzhalter 4"/>
          <p:cNvSpPr>
            <a:spLocks noGrp="1"/>
          </p:cNvSpPr>
          <p:nvPr>
            <p:ph type="body" sz="quarter" idx="14"/>
          </p:nvPr>
        </p:nvSpPr>
        <p:spPr>
          <a:xfrm>
            <a:off x="467999" y="1424991"/>
            <a:ext cx="5424002" cy="1887696"/>
          </a:xfrm>
        </p:spPr>
        <p:txBody>
          <a:bodyPr wrap="square">
            <a:spAutoFit/>
          </a:body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endParaRPr lang="en-US" noProof="0"/>
          </a:p>
        </p:txBody>
      </p:sp>
      <p:sp>
        <p:nvSpPr>
          <p:cNvPr id="15" name="Bildplatzhalter 3"/>
          <p:cNvSpPr>
            <a:spLocks noGrp="1"/>
          </p:cNvSpPr>
          <p:nvPr>
            <p:ph type="pic" sz="quarter" idx="15"/>
          </p:nvPr>
        </p:nvSpPr>
        <p:spPr>
          <a:xfrm>
            <a:off x="6300000" y="1424991"/>
            <a:ext cx="5400000" cy="4248000"/>
          </a:xfrm>
          <a:ln w="6350">
            <a:noFill/>
          </a:ln>
        </p:spPr>
        <p:txBody>
          <a:bodyPr lIns="144000" tIns="144000">
            <a:normAutofit/>
          </a:bodyPr>
          <a:lstStyle>
            <a:lvl1pPr>
              <a:defRPr sz="1000"/>
            </a:lvl1pPr>
          </a:lstStyle>
          <a:p>
            <a:r>
              <a:rPr lang="ja-JP" altLang="en-US"/>
              <a:t>アイコンをクリックして図を追加</a:t>
            </a:r>
            <a:endParaRPr lang="en-US"/>
          </a:p>
        </p:txBody>
      </p:sp>
      <p:cxnSp>
        <p:nvCxnSpPr>
          <p:cNvPr id="7" name="Gerade Verbindung 4">
            <a:extLst>
              <a:ext uri="{FF2B5EF4-FFF2-40B4-BE49-F238E27FC236}">
                <a16:creationId xmlns:a16="http://schemas.microsoft.com/office/drawing/2014/main" id="{A82DFE47-0884-463E-8FD8-434DEC37F45F}"/>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7C55447A-6505-45C3-AE39-4AE7D090C022}"/>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a:solidFill>
                <a:schemeClr val="tx2"/>
              </a:solidFill>
              <a:latin typeface="+mj-lt"/>
            </a:endParaRPr>
          </a:p>
        </p:txBody>
      </p:sp>
    </p:spTree>
    <p:extLst>
      <p:ext uri="{BB962C8B-B14F-4D97-AF65-F5344CB8AC3E}">
        <p14:creationId xmlns:p14="http://schemas.microsoft.com/office/powerpoint/2010/main" val="323624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 4 pictures">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ja-JP" altLang="en-US" noProof="0"/>
              <a:t>マスター タイトルの書式設定</a:t>
            </a:r>
          </a:p>
        </p:txBody>
      </p:sp>
      <p:sp>
        <p:nvSpPr>
          <p:cNvPr id="13" name="Textplatzhalter 4"/>
          <p:cNvSpPr>
            <a:spLocks noGrp="1"/>
          </p:cNvSpPr>
          <p:nvPr>
            <p:ph type="body" sz="quarter" idx="14"/>
          </p:nvPr>
        </p:nvSpPr>
        <p:spPr>
          <a:xfrm>
            <a:off x="467999" y="1424991"/>
            <a:ext cx="5424002" cy="1887696"/>
          </a:xfrm>
        </p:spPr>
        <p:txBody>
          <a:bodyPr wrap="square">
            <a:spAutoFit/>
          </a:body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endParaRPr lang="en-US" noProof="0"/>
          </a:p>
        </p:txBody>
      </p:sp>
      <p:sp>
        <p:nvSpPr>
          <p:cNvPr id="14" name="Bildplatzhalter 3"/>
          <p:cNvSpPr>
            <a:spLocks noGrp="1"/>
          </p:cNvSpPr>
          <p:nvPr>
            <p:ph type="pic" sz="quarter" idx="15"/>
          </p:nvPr>
        </p:nvSpPr>
        <p:spPr>
          <a:xfrm>
            <a:off x="6300000" y="1424991"/>
            <a:ext cx="2628000" cy="1980000"/>
          </a:xfrm>
          <a:ln w="6350">
            <a:solidFill>
              <a:schemeClr val="tx1">
                <a:lumMod val="20000"/>
                <a:lumOff val="80000"/>
              </a:schemeClr>
            </a:solidFill>
          </a:ln>
        </p:spPr>
        <p:txBody>
          <a:bodyPr lIns="144000" tIns="144000">
            <a:normAutofit/>
          </a:bodyPr>
          <a:lstStyle>
            <a:lvl1pPr>
              <a:defRPr sz="1000"/>
            </a:lvl1pPr>
          </a:lstStyle>
          <a:p>
            <a:r>
              <a:rPr lang="ja-JP" altLang="en-US"/>
              <a:t>アイコンをクリックして図を追加</a:t>
            </a:r>
            <a:endParaRPr lang="en-US"/>
          </a:p>
        </p:txBody>
      </p:sp>
      <p:sp>
        <p:nvSpPr>
          <p:cNvPr id="16" name="Bildplatzhalter 3"/>
          <p:cNvSpPr>
            <a:spLocks noGrp="1"/>
          </p:cNvSpPr>
          <p:nvPr>
            <p:ph type="pic" sz="quarter" idx="16"/>
          </p:nvPr>
        </p:nvSpPr>
        <p:spPr>
          <a:xfrm>
            <a:off x="9072352" y="1424991"/>
            <a:ext cx="2628000" cy="1980000"/>
          </a:xfrm>
          <a:ln w="6350">
            <a:solidFill>
              <a:schemeClr val="tx1">
                <a:lumMod val="20000"/>
                <a:lumOff val="80000"/>
              </a:schemeClr>
            </a:solidFill>
          </a:ln>
        </p:spPr>
        <p:txBody>
          <a:bodyPr lIns="144000" tIns="144000">
            <a:normAutofit/>
          </a:bodyPr>
          <a:lstStyle>
            <a:lvl1pPr>
              <a:defRPr sz="1000"/>
            </a:lvl1pPr>
          </a:lstStyle>
          <a:p>
            <a:r>
              <a:rPr lang="ja-JP" altLang="en-US"/>
              <a:t>アイコンをクリックして図を追加</a:t>
            </a:r>
            <a:endParaRPr lang="en-US"/>
          </a:p>
        </p:txBody>
      </p:sp>
      <p:sp>
        <p:nvSpPr>
          <p:cNvPr id="17" name="Bildplatzhalter 3"/>
          <p:cNvSpPr>
            <a:spLocks noGrp="1"/>
          </p:cNvSpPr>
          <p:nvPr>
            <p:ph type="pic" sz="quarter" idx="17"/>
          </p:nvPr>
        </p:nvSpPr>
        <p:spPr>
          <a:xfrm>
            <a:off x="6300000" y="3548991"/>
            <a:ext cx="2628000" cy="1980000"/>
          </a:xfrm>
          <a:ln w="6350">
            <a:solidFill>
              <a:schemeClr val="tx1">
                <a:lumMod val="20000"/>
                <a:lumOff val="80000"/>
              </a:schemeClr>
            </a:solidFill>
          </a:ln>
        </p:spPr>
        <p:txBody>
          <a:bodyPr lIns="144000" tIns="144000">
            <a:normAutofit/>
          </a:bodyPr>
          <a:lstStyle>
            <a:lvl1pPr>
              <a:defRPr sz="1000"/>
            </a:lvl1pPr>
          </a:lstStyle>
          <a:p>
            <a:r>
              <a:rPr lang="ja-JP" altLang="en-US"/>
              <a:t>アイコンをクリックして図を追加</a:t>
            </a:r>
            <a:endParaRPr lang="en-US"/>
          </a:p>
        </p:txBody>
      </p:sp>
      <p:sp>
        <p:nvSpPr>
          <p:cNvPr id="18" name="Bildplatzhalter 3"/>
          <p:cNvSpPr>
            <a:spLocks noGrp="1"/>
          </p:cNvSpPr>
          <p:nvPr>
            <p:ph type="pic" sz="quarter" idx="18"/>
          </p:nvPr>
        </p:nvSpPr>
        <p:spPr>
          <a:xfrm>
            <a:off x="9072352" y="3548991"/>
            <a:ext cx="2628000" cy="1980000"/>
          </a:xfrm>
          <a:ln w="6350">
            <a:solidFill>
              <a:schemeClr val="tx1">
                <a:lumMod val="20000"/>
                <a:lumOff val="80000"/>
              </a:schemeClr>
            </a:solidFill>
          </a:ln>
        </p:spPr>
        <p:txBody>
          <a:bodyPr lIns="144000" tIns="144000">
            <a:normAutofit/>
          </a:bodyPr>
          <a:lstStyle>
            <a:lvl1pPr>
              <a:defRPr sz="1000"/>
            </a:lvl1pPr>
          </a:lstStyle>
          <a:p>
            <a:r>
              <a:rPr lang="ja-JP" altLang="en-US"/>
              <a:t>アイコンをクリックして図を追加</a:t>
            </a:r>
            <a:endParaRPr lang="en-US"/>
          </a:p>
        </p:txBody>
      </p:sp>
      <p:cxnSp>
        <p:nvCxnSpPr>
          <p:cNvPr id="10" name="Gerade Verbindung 4">
            <a:extLst>
              <a:ext uri="{FF2B5EF4-FFF2-40B4-BE49-F238E27FC236}">
                <a16:creationId xmlns:a16="http://schemas.microsoft.com/office/drawing/2014/main" id="{B76D4DD0-4EDD-4DFD-9117-94AB0DE11A6B}"/>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5C2371FC-0F29-480A-B969-A89E454B9A4D}"/>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a:solidFill>
                <a:schemeClr val="tx2"/>
              </a:solidFill>
              <a:latin typeface="+mj-lt"/>
            </a:endParaRPr>
          </a:p>
        </p:txBody>
      </p:sp>
    </p:spTree>
    <p:extLst>
      <p:ext uri="{BB962C8B-B14F-4D97-AF65-F5344CB8AC3E}">
        <p14:creationId xmlns:p14="http://schemas.microsoft.com/office/powerpoint/2010/main" val="2403302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Picture large + Caption">
    <p:spTree>
      <p:nvGrpSpPr>
        <p:cNvPr id="1" name=""/>
        <p:cNvGrpSpPr/>
        <p:nvPr/>
      </p:nvGrpSpPr>
      <p:grpSpPr>
        <a:xfrm>
          <a:off x="0" y="0"/>
          <a:ext cx="0" cy="0"/>
          <a:chOff x="0" y="0"/>
          <a:chExt cx="0" cy="0"/>
        </a:xfrm>
      </p:grpSpPr>
      <p:sp>
        <p:nvSpPr>
          <p:cNvPr id="2" name="Titel 1"/>
          <p:cNvSpPr>
            <a:spLocks noGrp="1"/>
          </p:cNvSpPr>
          <p:nvPr>
            <p:ph type="title"/>
          </p:nvPr>
        </p:nvSpPr>
        <p:spPr>
          <a:xfrm>
            <a:off x="468000" y="597227"/>
            <a:ext cx="11232000" cy="455509"/>
          </a:xfrm>
        </p:spPr>
        <p:txBody>
          <a:bodyPr/>
          <a:lstStyle/>
          <a:p>
            <a:r>
              <a:rPr lang="ja-JP" altLang="en-US" noProof="0"/>
              <a:t>マスター タイトルの書式設定</a:t>
            </a:r>
          </a:p>
        </p:txBody>
      </p:sp>
      <p:sp>
        <p:nvSpPr>
          <p:cNvPr id="19" name="Textplatzhalter 6"/>
          <p:cNvSpPr>
            <a:spLocks noGrp="1"/>
          </p:cNvSpPr>
          <p:nvPr>
            <p:ph type="body" sz="quarter" idx="17"/>
          </p:nvPr>
        </p:nvSpPr>
        <p:spPr>
          <a:xfrm>
            <a:off x="9972000" y="1964991"/>
            <a:ext cx="1728000" cy="1239314"/>
          </a:xfrm>
        </p:spPr>
        <p:txBody>
          <a:bodyPr/>
          <a:lstStyle>
            <a:lvl1pPr>
              <a:defRPr sz="1400"/>
            </a:lvl1pPr>
            <a:lvl2pPr>
              <a:defRPr sz="1400"/>
            </a:lvl2pPr>
            <a:lvl3pPr>
              <a:defRPr sz="1400"/>
            </a:lvl3pPr>
            <a:lvl4pPr>
              <a:defRPr sz="1400"/>
            </a:lvl4pPr>
            <a:lvl5pPr>
              <a:defRPr sz="1400"/>
            </a:lvl5p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p:txBody>
      </p:sp>
      <p:sp>
        <p:nvSpPr>
          <p:cNvPr id="20" name="Bildplatzhalter 8"/>
          <p:cNvSpPr>
            <a:spLocks noGrp="1"/>
          </p:cNvSpPr>
          <p:nvPr>
            <p:ph type="pic" sz="quarter" idx="18"/>
          </p:nvPr>
        </p:nvSpPr>
        <p:spPr>
          <a:xfrm>
            <a:off x="468000" y="1424991"/>
            <a:ext cx="8712000" cy="4248000"/>
          </a:xfrm>
        </p:spPr>
        <p:txBody>
          <a:bodyPr lIns="144000" tIns="144000">
            <a:noAutofit/>
          </a:bodyPr>
          <a:lstStyle>
            <a:lvl1pPr>
              <a:defRPr sz="1000"/>
            </a:lvl1pPr>
          </a:lstStyle>
          <a:p>
            <a:r>
              <a:rPr lang="ja-JP" altLang="en-US"/>
              <a:t>アイコンをクリックして図を追加</a:t>
            </a:r>
            <a:endParaRPr lang="en-US"/>
          </a:p>
        </p:txBody>
      </p:sp>
      <p:cxnSp>
        <p:nvCxnSpPr>
          <p:cNvPr id="7" name="Gerade Verbindung 4">
            <a:extLst>
              <a:ext uri="{FF2B5EF4-FFF2-40B4-BE49-F238E27FC236}">
                <a16:creationId xmlns:a16="http://schemas.microsoft.com/office/drawing/2014/main" id="{CE41CD3C-03A4-4769-A3DC-5D30FCB02D61}"/>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F491FE76-0178-4C83-9226-A156A31B3252}"/>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a:solidFill>
                <a:schemeClr val="tx2"/>
              </a:solidFill>
              <a:latin typeface="+mj-lt"/>
            </a:endParaRPr>
          </a:p>
        </p:txBody>
      </p:sp>
    </p:spTree>
    <p:extLst>
      <p:ext uri="{BB962C8B-B14F-4D97-AF65-F5344CB8AC3E}">
        <p14:creationId xmlns:p14="http://schemas.microsoft.com/office/powerpoint/2010/main" val="4206880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 Chart">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ja-JP" altLang="en-US" noProof="0"/>
              <a:t>マスター タイトルの書式設定</a:t>
            </a:r>
          </a:p>
        </p:txBody>
      </p:sp>
      <p:sp>
        <p:nvSpPr>
          <p:cNvPr id="24" name="Diagrammplatzhalter 8"/>
          <p:cNvSpPr>
            <a:spLocks noGrp="1"/>
          </p:cNvSpPr>
          <p:nvPr>
            <p:ph type="chart" sz="quarter" idx="17"/>
          </p:nvPr>
        </p:nvSpPr>
        <p:spPr>
          <a:xfrm>
            <a:off x="6480000" y="1316991"/>
            <a:ext cx="5220000" cy="4248000"/>
          </a:xfrm>
          <a:noFill/>
        </p:spPr>
        <p:txBody>
          <a:bodyPr lIns="144000" tIns="144000" rIns="144000" bIns="144000">
            <a:noAutofit/>
          </a:bodyPr>
          <a:lstStyle/>
          <a:p>
            <a:r>
              <a:rPr lang="ja-JP" altLang="en-US"/>
              <a:t>グラフを追加</a:t>
            </a:r>
            <a:endParaRPr lang="en-US"/>
          </a:p>
        </p:txBody>
      </p:sp>
      <p:sp>
        <p:nvSpPr>
          <p:cNvPr id="7" name="Textplatzhalter 4"/>
          <p:cNvSpPr>
            <a:spLocks noGrp="1"/>
          </p:cNvSpPr>
          <p:nvPr>
            <p:ph type="body" sz="quarter" idx="14"/>
          </p:nvPr>
        </p:nvSpPr>
        <p:spPr>
          <a:xfrm>
            <a:off x="467998" y="1424991"/>
            <a:ext cx="5417647" cy="1887696"/>
          </a:xfrm>
        </p:spPr>
        <p:txBody>
          <a:bodyPr wrap="square">
            <a:spAutoFit/>
          </a:body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endParaRPr lang="en-US" noProof="0"/>
          </a:p>
        </p:txBody>
      </p:sp>
      <p:cxnSp>
        <p:nvCxnSpPr>
          <p:cNvPr id="8" name="Gerade Verbindung 4">
            <a:extLst>
              <a:ext uri="{FF2B5EF4-FFF2-40B4-BE49-F238E27FC236}">
                <a16:creationId xmlns:a16="http://schemas.microsoft.com/office/drawing/2014/main" id="{48124AEF-254D-4661-97A8-FC2C4E7C939F}"/>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63DBF616-3B50-4D44-BED7-0BF75E4E5F14}"/>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a:solidFill>
                <a:schemeClr val="tx2"/>
              </a:solidFill>
              <a:latin typeface="+mj-lt"/>
            </a:endParaRPr>
          </a:p>
        </p:txBody>
      </p:sp>
    </p:spTree>
    <p:extLst>
      <p:ext uri="{BB962C8B-B14F-4D97-AF65-F5344CB8AC3E}">
        <p14:creationId xmlns:p14="http://schemas.microsoft.com/office/powerpoint/2010/main" val="3344953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68000" y="116632"/>
            <a:ext cx="8520000" cy="886397"/>
          </a:xfrm>
          <a:prstGeom prst="rect">
            <a:avLst/>
          </a:prstGeom>
        </p:spPr>
        <p:txBody>
          <a:bodyPr vert="horz" wrap="square" lIns="0" tIns="0" rIns="0" bIns="0" rtlCol="0" anchor="b" anchorCtr="0">
            <a:spAutoFit/>
          </a:bodyPr>
          <a:lstStyle/>
          <a:p>
            <a:r>
              <a:rPr lang="en-US" noProof="0" err="1"/>
              <a:t>Titelmasterformat</a:t>
            </a:r>
            <a:r>
              <a:rPr lang="en-US" noProof="0"/>
              <a:t> </a:t>
            </a:r>
            <a:r>
              <a:rPr lang="en-US" noProof="0" err="1"/>
              <a:t>durch</a:t>
            </a:r>
            <a:r>
              <a:rPr lang="en-US" noProof="0"/>
              <a:t> </a:t>
            </a:r>
            <a:r>
              <a:rPr lang="en-US" noProof="0" err="1"/>
              <a:t>Klicken</a:t>
            </a:r>
            <a:r>
              <a:rPr lang="en-US" noProof="0"/>
              <a:t> </a:t>
            </a:r>
            <a:r>
              <a:rPr lang="en-US" noProof="0" err="1"/>
              <a:t>bearbeiten</a:t>
            </a:r>
            <a:endParaRPr lang="en-US" noProof="0"/>
          </a:p>
        </p:txBody>
      </p:sp>
      <p:sp>
        <p:nvSpPr>
          <p:cNvPr id="3" name="Textplatzhalter 2"/>
          <p:cNvSpPr>
            <a:spLocks noGrp="1"/>
          </p:cNvSpPr>
          <p:nvPr>
            <p:ph type="body" idx="1"/>
          </p:nvPr>
        </p:nvSpPr>
        <p:spPr>
          <a:xfrm>
            <a:off x="468000" y="1423831"/>
            <a:ext cx="9120000" cy="1887696"/>
          </a:xfrm>
          <a:prstGeom prst="rect">
            <a:avLst/>
          </a:prstGeom>
        </p:spPr>
        <p:txBody>
          <a:bodyPr vert="horz" lIns="0" tIns="0" rIns="0" bIns="0" rtlCol="0">
            <a:spAutoFit/>
          </a:bodyPr>
          <a:lstStyle/>
          <a:p>
            <a:pPr lvl="0"/>
            <a:r>
              <a:rPr lang="en-US" noProof="0" err="1"/>
              <a:t>Textmasterformat</a:t>
            </a:r>
            <a:r>
              <a:rPr lang="en-US" noProof="0"/>
              <a:t> </a:t>
            </a:r>
            <a:r>
              <a:rPr lang="en-US" noProof="0" err="1"/>
              <a:t>bearbeiten</a:t>
            </a:r>
            <a:endParaRPr lang="en-US" noProof="0"/>
          </a:p>
          <a:p>
            <a:pPr lvl="1"/>
            <a:r>
              <a:rPr lang="en-US" noProof="0" err="1"/>
              <a:t>Zweite</a:t>
            </a:r>
            <a:r>
              <a:rPr lang="en-US" noProof="0"/>
              <a:t> </a:t>
            </a:r>
            <a:r>
              <a:rPr lang="en-US" noProof="0" err="1"/>
              <a:t>Ebene</a:t>
            </a:r>
            <a:endParaRPr lang="en-US" noProof="0"/>
          </a:p>
          <a:p>
            <a:pPr lvl="2"/>
            <a:r>
              <a:rPr lang="en-US" noProof="0" err="1"/>
              <a:t>Dritte</a:t>
            </a:r>
            <a:r>
              <a:rPr lang="en-US" noProof="0"/>
              <a:t> </a:t>
            </a:r>
            <a:r>
              <a:rPr lang="en-US" noProof="0" err="1"/>
              <a:t>Ebene</a:t>
            </a:r>
            <a:endParaRPr lang="en-US" noProof="0"/>
          </a:p>
          <a:p>
            <a:pPr lvl="3"/>
            <a:r>
              <a:rPr lang="en-US" noProof="0" err="1"/>
              <a:t>Vierte</a:t>
            </a:r>
            <a:r>
              <a:rPr lang="en-US" noProof="0"/>
              <a:t> </a:t>
            </a:r>
            <a:r>
              <a:rPr lang="en-US" noProof="0" err="1"/>
              <a:t>Ebene</a:t>
            </a:r>
            <a:endParaRPr lang="en-US" noProof="0"/>
          </a:p>
          <a:p>
            <a:pPr lvl="4"/>
            <a:r>
              <a:rPr lang="en-US" noProof="0" err="1"/>
              <a:t>Fünfte</a:t>
            </a:r>
            <a:r>
              <a:rPr lang="en-US" noProof="0"/>
              <a:t> </a:t>
            </a:r>
            <a:r>
              <a:rPr lang="en-US" noProof="0" err="1"/>
              <a:t>Ebene</a:t>
            </a:r>
            <a:endParaRPr lang="en-US" noProof="0"/>
          </a:p>
        </p:txBody>
      </p:sp>
      <p:sp>
        <p:nvSpPr>
          <p:cNvPr id="6" name="Foliennummernplatzhalter 5"/>
          <p:cNvSpPr>
            <a:spLocks noGrp="1"/>
          </p:cNvSpPr>
          <p:nvPr>
            <p:ph type="sldNum" sz="quarter" idx="4"/>
          </p:nvPr>
        </p:nvSpPr>
        <p:spPr>
          <a:xfrm>
            <a:off x="5760000" y="6509924"/>
            <a:ext cx="672075" cy="161583"/>
          </a:xfrm>
          <a:prstGeom prst="rect">
            <a:avLst/>
          </a:prstGeom>
        </p:spPr>
        <p:txBody>
          <a:bodyPr vert="horz" wrap="square" lIns="0" tIns="0" rIns="0" bIns="0" rtlCol="0" anchor="ctr">
            <a:spAutoFit/>
          </a:bodyPr>
          <a:lstStyle>
            <a:lvl1pPr algn="r">
              <a:defRPr lang="en-US" sz="1050" b="1" i="0" u="none" strike="noStrike" kern="1200" baseline="0" smtClean="0">
                <a:solidFill>
                  <a:schemeClr val="tx2"/>
                </a:solidFill>
                <a:latin typeface="+mj-lt"/>
                <a:ea typeface="+mn-ea"/>
                <a:cs typeface="+mn-cs"/>
              </a:defRPr>
            </a:lvl1pPr>
          </a:lstStyle>
          <a:p>
            <a:pPr algn="l"/>
            <a:r>
              <a:rPr lang="de-DE"/>
              <a:t>Page </a:t>
            </a:r>
            <a:fld id="{3FD030EF-7044-4946-962A-5D7D09BD1B34}" type="slidenum">
              <a:rPr lang="de-DE" smtClean="0"/>
              <a:pPr algn="l"/>
              <a:t>‹#›</a:t>
            </a:fld>
            <a:endParaRPr lang="de-DE"/>
          </a:p>
        </p:txBody>
      </p:sp>
      <p:sp>
        <p:nvSpPr>
          <p:cNvPr id="13" name="Textfeld 7"/>
          <p:cNvSpPr txBox="1"/>
          <p:nvPr/>
        </p:nvSpPr>
        <p:spPr>
          <a:xfrm>
            <a:off x="468000" y="6544800"/>
            <a:ext cx="2500685" cy="123111"/>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i="0" u="none" strike="noStrike" kern="1200" baseline="0">
                <a:solidFill>
                  <a:schemeClr val="tx2"/>
                </a:solidFill>
                <a:latin typeface="+mj-lt"/>
                <a:ea typeface="+mn-ea"/>
                <a:cs typeface="+mn-cs"/>
              </a:rPr>
              <a:t>© 2022 Renesas Electronics Corporation. All rights reserved. </a:t>
            </a:r>
            <a:endParaRPr lang="en-US" sz="800">
              <a:solidFill>
                <a:schemeClr val="tx2"/>
              </a:solidFill>
              <a:latin typeface="+mj-lt"/>
            </a:endParaRPr>
          </a:p>
        </p:txBody>
      </p:sp>
      <p:cxnSp>
        <p:nvCxnSpPr>
          <p:cNvPr id="16" name="Gerade Verbindung 15"/>
          <p:cNvCxnSpPr/>
          <p:nvPr/>
        </p:nvCxnSpPr>
        <p:spPr>
          <a:xfrm>
            <a:off x="468000" y="6336000"/>
            <a:ext cx="112536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図 8" descr="RENESAS+Tagline.png"/>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8688288" y="6400235"/>
            <a:ext cx="3092559" cy="341133"/>
          </a:xfrm>
          <a:prstGeom prst="rect">
            <a:avLst/>
          </a:prstGeom>
        </p:spPr>
      </p:pic>
      <p:sp>
        <p:nvSpPr>
          <p:cNvPr id="8" name="Rechteck 9">
            <a:extLst>
              <a:ext uri="{FF2B5EF4-FFF2-40B4-BE49-F238E27FC236}">
                <a16:creationId xmlns:a16="http://schemas.microsoft.com/office/drawing/2014/main" id="{29F131B3-70D8-4212-9318-49432C1DE818}"/>
              </a:ext>
            </a:extLst>
          </p:cNvPr>
          <p:cNvSpPr/>
          <p:nvPr userDrawn="1"/>
        </p:nvSpPr>
        <p:spPr>
          <a:xfrm>
            <a:off x="2999656" y="6489860"/>
            <a:ext cx="1531100" cy="2017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50" b="1" i="0" u="none" strike="noStrike" kern="1200" baseline="0">
                <a:solidFill>
                  <a:schemeClr val="bg1"/>
                </a:solidFill>
                <a:latin typeface="+mj-lt"/>
                <a:ea typeface="+mn-ea"/>
                <a:cs typeface="+mn-cs"/>
              </a:rPr>
              <a:t>RENESAS CONFIDENTIAL</a:t>
            </a:r>
            <a:endParaRPr lang="en-US" sz="1050" b="1">
              <a:latin typeface="+mj-lt"/>
            </a:endParaRPr>
          </a:p>
        </p:txBody>
      </p:sp>
    </p:spTree>
    <p:extLst>
      <p:ext uri="{BB962C8B-B14F-4D97-AF65-F5344CB8AC3E}">
        <p14:creationId xmlns:p14="http://schemas.microsoft.com/office/powerpoint/2010/main" val="1187655735"/>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68" r:id="rId9"/>
    <p:sldLayoutId id="2147483745" r:id="rId10"/>
    <p:sldLayoutId id="2147483746" r:id="rId11"/>
    <p:sldLayoutId id="2147483769" r:id="rId12"/>
    <p:sldLayoutId id="2147483747" r:id="rId13"/>
    <p:sldLayoutId id="2147483748" r:id="rId14"/>
    <p:sldLayoutId id="2147483771" r:id="rId15"/>
    <p:sldLayoutId id="2147483750" r:id="rId16"/>
    <p:sldLayoutId id="2147483751" r:id="rId17"/>
    <p:sldLayoutId id="2147483772" r:id="rId18"/>
  </p:sldLayoutIdLst>
  <p:hf hdr="0" ftr="0" dt="0"/>
  <p:txStyles>
    <p:titleStyle>
      <a:lvl1pPr algn="l" defTabSz="914400" rtl="0" eaLnBrk="1" latinLnBrk="0" hangingPunct="1">
        <a:lnSpc>
          <a:spcPct val="90000"/>
        </a:lnSpc>
        <a:spcBef>
          <a:spcPct val="0"/>
        </a:spcBef>
        <a:buNone/>
        <a:defRPr kumimoji="1" sz="3200" b="1" kern="1200" cap="all" baseline="0">
          <a:solidFill>
            <a:schemeClr val="tx2"/>
          </a:solidFill>
          <a:latin typeface="+mj-lt"/>
          <a:ea typeface="+mj-ea"/>
          <a:cs typeface="+mj-cs"/>
        </a:defRPr>
      </a:lvl1pPr>
    </p:titleStyle>
    <p:bodyStyle>
      <a:lvl1pPr marL="0" indent="0" algn="l" defTabSz="914400" rtl="0" eaLnBrk="1" latinLnBrk="0" hangingPunct="1">
        <a:lnSpc>
          <a:spcPct val="120000"/>
        </a:lnSpc>
        <a:spcBef>
          <a:spcPts val="0"/>
        </a:spcBef>
        <a:spcAft>
          <a:spcPts val="800"/>
        </a:spcAft>
        <a:buFont typeface="Arial" panose="020B0604020202020204" pitchFamily="34" charset="0"/>
        <a:buNone/>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de-DE"/>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0">
          <p15:clr>
            <a:srgbClr val="F26B43"/>
          </p15:clr>
        </p15:guide>
        <p15:guide id="2" pos="676">
          <p15:clr>
            <a:srgbClr val="F26B43"/>
          </p15:clr>
        </p15:guide>
        <p15:guide id="3" pos="3841">
          <p15:clr>
            <a:srgbClr val="F26B43"/>
          </p15:clr>
        </p15:guide>
        <p15:guide id="4" pos="7378">
          <p15:clr>
            <a:srgbClr val="F26B43"/>
          </p15:clr>
        </p15:guide>
        <p15:guide id="5" pos="6289">
          <p15:clr>
            <a:srgbClr val="F26B43"/>
          </p15:clr>
        </p15:guide>
        <p15:guide id="6" orient="horz" pos="3884" userDrawn="1">
          <p15:clr>
            <a:srgbClr val="F26B43"/>
          </p15:clr>
        </p15:guide>
        <p15:guide id="7" orient="horz" pos="890" userDrawn="1">
          <p15:clr>
            <a:srgbClr val="F26B43"/>
          </p15:clr>
        </p15:guide>
        <p15:guide id="8" orient="horz" pos="618" userDrawn="1">
          <p15:clr>
            <a:srgbClr val="F26B43"/>
          </p15:clr>
        </p15:guide>
        <p15:guide id="9" orient="horz" pos="346" userDrawn="1">
          <p15:clr>
            <a:srgbClr val="F26B43"/>
          </p15:clr>
        </p15:guide>
        <p15:guide id="10" orient="horz" pos="4201" userDrawn="1">
          <p15:clr>
            <a:srgbClr val="F26B43"/>
          </p15:clr>
        </p15:guide>
        <p15:guide id="11" orient="horz" pos="709" userDrawn="1">
          <p15:clr>
            <a:srgbClr val="F26B43"/>
          </p15:clr>
        </p15:guide>
        <p15:guide id="12" orient="horz" pos="3984" userDrawn="1">
          <p15:clr>
            <a:srgbClr val="F26B43"/>
          </p15:clr>
        </p15:guide>
        <p15:guide id="13" pos="529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0.xml"/><Relationship Id="rId5" Type="http://schemas.openxmlformats.org/officeDocument/2006/relationships/image" Target="../media/image12.png"/><Relationship Id="rId4" Type="http://schemas.openxmlformats.org/officeDocument/2006/relationships/hyperlink" Target="https://renesas.github.io/fsp/group___r_m___n_e_t_x___s_e_c_u_r_e___c_r_y_p_t_o.html" TargetMode="Externa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2.xml"/><Relationship Id="rId7" Type="http://schemas.openxmlformats.org/officeDocument/2006/relationships/diagramColors" Target="../diagrams/colors1.xml"/><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4.xml"/><Relationship Id="rId7" Type="http://schemas.openxmlformats.org/officeDocument/2006/relationships/diagramColors" Target="../diagrams/colors2.xml"/><Relationship Id="rId2" Type="http://schemas.openxmlformats.org/officeDocument/2006/relationships/slideLayout" Target="../slideLayouts/slideLayout3.xml"/><Relationship Id="rId1" Type="http://schemas.openxmlformats.org/officeDocument/2006/relationships/tags" Target="../tags/tag13.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16.png"/><Relationship Id="rId4" Type="http://schemas.openxmlformats.org/officeDocument/2006/relationships/diagramData" Target="../diagrams/data2.xml"/><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hyperlink" Target="https://www.highgo.ca/2019/08/08/the-difference-in-five-modes-in-the-aes-encryption-algorithm/" TargetMode="External"/><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15.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17.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18.xml"/><Relationship Id="rId5" Type="http://schemas.openxmlformats.org/officeDocument/2006/relationships/image" Target="../media/image24.png"/><Relationship Id="rId4" Type="http://schemas.openxmlformats.org/officeDocument/2006/relationships/hyperlink" Target="https://renesas.github.io/fsp/group___r_m___n_e_t_x___s_e_c_u_r_e___c_r_y_p_t_o.html"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19.xml"/><Relationship Id="rId4" Type="http://schemas.openxmlformats.org/officeDocument/2006/relationships/hyperlink" Target="https://developer.arm.com/architectures/security-architectures/platform-security-architecture"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20.xml"/><Relationship Id="rId4" Type="http://schemas.openxmlformats.org/officeDocument/2006/relationships/hyperlink" Target="https://armmbed.github.io/mbed-crypto/1.0.1/html/overview/goals.html"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21.xml"/><Relationship Id="rId5" Type="http://schemas.openxmlformats.org/officeDocument/2006/relationships/hyperlink" Target="https://armmbed.github.io/mbed-crypto/html/api/library/library.html#c.psa_crypto_init" TargetMode="Externa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23.xml"/><Relationship Id="rId7" Type="http://schemas.openxmlformats.org/officeDocument/2006/relationships/diagramColors" Target="../diagrams/colors3.xml"/><Relationship Id="rId2" Type="http://schemas.openxmlformats.org/officeDocument/2006/relationships/slideLayout" Target="../slideLayouts/slideLayout3.xml"/><Relationship Id="rId1" Type="http://schemas.openxmlformats.org/officeDocument/2006/relationships/tags" Target="../tags/tag2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23.xml"/></Relationships>
</file>

<file path=ppt/slides/_rels/slide2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25.xml"/><Relationship Id="rId7" Type="http://schemas.openxmlformats.org/officeDocument/2006/relationships/diagramColors" Target="../diagrams/colors4.xml"/><Relationship Id="rId2" Type="http://schemas.openxmlformats.org/officeDocument/2006/relationships/slideLayout" Target="../slideLayouts/slideLayout3.xml"/><Relationship Id="rId1" Type="http://schemas.openxmlformats.org/officeDocument/2006/relationships/tags" Target="../tags/tag24.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hyperlink" Target="https://m.antoanthongtin.gov.vn/mat-ma-dan-su/ket-qua-thuc-thi-cac-he-ma-co-xac-thuc-hang-nhe-dung-cho-the-thong-minh-106577#:~:text=H%E1%BB%87%20m%C3%A3%20c%C3%B3%20x%C3%A1c%20th%E1%BB%B1c%20(AE%20%2D%20authenticated%20encryption)%20hay,t%E1%BB%ABng%20b%C6%B0%E1%BB%9Bc%20(H%C3%ACnh%201)."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25.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27.xml"/><Relationship Id="rId7" Type="http://schemas.openxmlformats.org/officeDocument/2006/relationships/diagramColors" Target="../diagrams/colors5.xml"/><Relationship Id="rId2" Type="http://schemas.openxmlformats.org/officeDocument/2006/relationships/slideLayout" Target="../slideLayouts/slideLayout3.xml"/><Relationship Id="rId1" Type="http://schemas.openxmlformats.org/officeDocument/2006/relationships/tags" Target="../tags/tag26.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27.xml"/><Relationship Id="rId5" Type="http://schemas.openxmlformats.org/officeDocument/2006/relationships/hyperlink" Target="https://github.com/ARMmbed/mbed-crypto/tree/mbedcrypto-3.1.0" TargetMode="External"/><Relationship Id="rId4" Type="http://schemas.openxmlformats.org/officeDocument/2006/relationships/hyperlink" Target="https://renesas.github.io/fsp/group___r_m___p_s_a___c_r_y_p_t_o.html"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29.png"/><Relationship Id="rId2" Type="http://schemas.openxmlformats.org/officeDocument/2006/relationships/slideLayout" Target="../slideLayouts/slideLayout3.xml"/><Relationship Id="rId1" Type="http://schemas.openxmlformats.org/officeDocument/2006/relationships/tags" Target="../tags/tag2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renesas.github.io/fsp/group___r_m___p_s_a___c_r_y_p_t_o.html#gaf0f37c11be234650bec95ce37e9a4a6b"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xml"/><Relationship Id="rId5" Type="http://schemas.openxmlformats.org/officeDocument/2006/relationships/hyperlink" Target="https://www.youtube.com/watch?v=5jpgMXt1Z9Y" TargetMode="Externa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29.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30.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3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3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3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34.xml"/><Relationship Id="rId5" Type="http://schemas.openxmlformats.org/officeDocument/2006/relationships/image" Target="../media/image33.png"/><Relationship Id="rId4" Type="http://schemas.openxmlformats.org/officeDocument/2006/relationships/hyperlink" Target="https://renesas.github.io/fsp/group___r_m___p_s_a___c_r_y_p_t_o.html#gaf0f37c11be234650bec95ce37e9a4a6b"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35.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36.xml"/><Relationship Id="rId4" Type="http://schemas.openxmlformats.org/officeDocument/2006/relationships/hyperlink" Target="https://renesas.github.io/fsp/group___r_m___p_s_a___c_r_y_p_t_o.html"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tags" Target="../tags/tag37.xml"/><Relationship Id="rId5" Type="http://schemas.openxmlformats.org/officeDocument/2006/relationships/image" Target="../media/image35.png"/><Relationship Id="rId4" Type="http://schemas.openxmlformats.org/officeDocument/2006/relationships/hyperlink" Target="https://renesas.github.io/fsp/group___s_c_e___p_r_o_t_e_c_t_e_d___c_a_v_p.html" TargetMode="Externa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tags" Target="../tags/tag38.xml"/><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www.coursera.org/lecture/crypto/the-aes-block-cipher-cHOMl" TargetMode="External"/><Relationship Id="rId2" Type="http://schemas.openxmlformats.org/officeDocument/2006/relationships/hyperlink" Target="https://renesas.github.io/fsp/group___r_m___p_s_a___c_r_y_p_t_o.html" TargetMode="Externa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hyperlink" Target="https://www.youtube.com/watch?v=O4xNJsjtN6E"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O4xNJsjtN6E" TargetMode="External"/><Relationship Id="rId2" Type="http://schemas.openxmlformats.org/officeDocument/2006/relationships/hyperlink" Target="https://www.coursera.org/lecture/crypto/the-aes-block-cipher-cHOMl" TargetMode="Externa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プレースホルダー 9" descr="屋外, ストリート, 交通, 光 が含まれている画像&#10;&#10;自動的に生成された説明">
            <a:extLst>
              <a:ext uri="{FF2B5EF4-FFF2-40B4-BE49-F238E27FC236}">
                <a16:creationId xmlns:a16="http://schemas.microsoft.com/office/drawing/2014/main" id="{8F16C1E8-7127-4426-AE73-F7E4BA21B689}"/>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95" r="95"/>
          <a:stretch>
            <a:fillRect/>
          </a:stretch>
        </p:blipFill>
        <p:spPr>
          <a:xfrm>
            <a:off x="469200" y="0"/>
            <a:ext cx="11253600" cy="6156000"/>
          </a:xfrm>
        </p:spPr>
      </p:pic>
      <p:sp>
        <p:nvSpPr>
          <p:cNvPr id="6" name="テキスト プレースホルダー 5">
            <a:extLst>
              <a:ext uri="{FF2B5EF4-FFF2-40B4-BE49-F238E27FC236}">
                <a16:creationId xmlns:a16="http://schemas.microsoft.com/office/drawing/2014/main" id="{7006131E-FB56-425D-89D8-786378BA6FAA}"/>
              </a:ext>
            </a:extLst>
          </p:cNvPr>
          <p:cNvSpPr>
            <a:spLocks noGrp="1"/>
          </p:cNvSpPr>
          <p:nvPr>
            <p:ph type="body" sz="quarter" idx="11"/>
          </p:nvPr>
        </p:nvSpPr>
        <p:spPr/>
        <p:txBody>
          <a:bodyPr/>
          <a:lstStyle/>
          <a:p>
            <a:r>
              <a:rPr lang="en-US" altLang="ja-JP" dirty="0"/>
              <a:t>Crypto API investigation</a:t>
            </a:r>
          </a:p>
        </p:txBody>
      </p:sp>
      <p:sp>
        <p:nvSpPr>
          <p:cNvPr id="7" name="テキスト プレースホルダー 6">
            <a:extLst>
              <a:ext uri="{FF2B5EF4-FFF2-40B4-BE49-F238E27FC236}">
                <a16:creationId xmlns:a16="http://schemas.microsoft.com/office/drawing/2014/main" id="{1AB9B509-0B62-403A-B8A8-5AB7BF69492A}"/>
              </a:ext>
            </a:extLst>
          </p:cNvPr>
          <p:cNvSpPr>
            <a:spLocks noGrp="1"/>
          </p:cNvSpPr>
          <p:nvPr>
            <p:ph type="body" sz="quarter" idx="13"/>
          </p:nvPr>
        </p:nvSpPr>
        <p:spPr>
          <a:xfrm>
            <a:off x="1080000" y="2700000"/>
            <a:ext cx="5040000" cy="1102179"/>
          </a:xfrm>
        </p:spPr>
        <p:txBody>
          <a:bodyPr/>
          <a:lstStyle/>
          <a:p>
            <a:r>
              <a:rPr lang="en-GB" dirty="0"/>
              <a:t>Renesas Electronics corporation</a:t>
            </a:r>
          </a:p>
          <a:p>
            <a:endParaRPr lang="en-GB" dirty="0"/>
          </a:p>
          <a:p>
            <a:r>
              <a:rPr lang="en-GB" dirty="0"/>
              <a:t>Feb, 2023</a:t>
            </a:r>
          </a:p>
        </p:txBody>
      </p:sp>
    </p:spTree>
    <p:extLst>
      <p:ext uri="{BB962C8B-B14F-4D97-AF65-F5344CB8AC3E}">
        <p14:creationId xmlns:p14="http://schemas.microsoft.com/office/powerpoint/2010/main" val="2329584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609539"/>
            <a:ext cx="11244575" cy="443198"/>
          </a:xfrm>
        </p:spPr>
        <p:txBody>
          <a:bodyPr/>
          <a:lstStyle/>
          <a:p>
            <a:r>
              <a:rPr lang="en-US" dirty="0"/>
              <a:t>I. </a:t>
            </a:r>
            <a:r>
              <a:rPr lang="en-US" dirty="0" err="1"/>
              <a:t>CRyptography</a:t>
            </a:r>
            <a:endParaRPr lang="en-US" dirty="0"/>
          </a:p>
        </p:txBody>
      </p:sp>
      <p:pic>
        <p:nvPicPr>
          <p:cNvPr id="5" name="Picture 4">
            <a:extLst>
              <a:ext uri="{FF2B5EF4-FFF2-40B4-BE49-F238E27FC236}">
                <a16:creationId xmlns:a16="http://schemas.microsoft.com/office/drawing/2014/main" id="{9CE7007C-A480-4EA0-9F19-D55DEB95AD05}"/>
              </a:ext>
            </a:extLst>
          </p:cNvPr>
          <p:cNvPicPr>
            <a:picLocks noChangeAspect="1"/>
          </p:cNvPicPr>
          <p:nvPr/>
        </p:nvPicPr>
        <p:blipFill>
          <a:blip r:embed="rId4"/>
          <a:stretch>
            <a:fillRect/>
          </a:stretch>
        </p:blipFill>
        <p:spPr>
          <a:xfrm>
            <a:off x="467999" y="1264731"/>
            <a:ext cx="9653901" cy="4895632"/>
          </a:xfrm>
          <a:prstGeom prst="rect">
            <a:avLst/>
          </a:prstGeom>
        </p:spPr>
      </p:pic>
    </p:spTree>
    <p:custDataLst>
      <p:tags r:id="rId1"/>
    </p:custDataLst>
    <p:extLst>
      <p:ext uri="{BB962C8B-B14F-4D97-AF65-F5344CB8AC3E}">
        <p14:creationId xmlns:p14="http://schemas.microsoft.com/office/powerpoint/2010/main" val="3927926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166340"/>
            <a:ext cx="11244575" cy="886397"/>
          </a:xfrm>
        </p:spPr>
        <p:txBody>
          <a:bodyPr/>
          <a:lstStyle/>
          <a:p>
            <a:r>
              <a:rPr lang="en-US" dirty="0"/>
              <a:t>ii. Azure RTOS </a:t>
            </a:r>
            <a:r>
              <a:rPr lang="en-US" dirty="0" err="1"/>
              <a:t>NetX</a:t>
            </a:r>
            <a:r>
              <a:rPr lang="en-US" dirty="0"/>
              <a:t> Crypto HW Acceleration </a:t>
            </a:r>
            <a:br>
              <a:rPr lang="en-US" dirty="0"/>
            </a:br>
            <a:r>
              <a:rPr lang="en-US" dirty="0"/>
              <a:t>2.1 </a:t>
            </a:r>
            <a:r>
              <a:rPr lang="en-US" dirty="0" err="1"/>
              <a:t>NetX</a:t>
            </a:r>
            <a:r>
              <a:rPr lang="en-US" dirty="0"/>
              <a:t> Crypto Unique Features </a:t>
            </a:r>
          </a:p>
        </p:txBody>
      </p:sp>
      <p:sp>
        <p:nvSpPr>
          <p:cNvPr id="4" name="Inhaltsplatzhalter 3"/>
          <p:cNvSpPr>
            <a:spLocks noGrp="1"/>
          </p:cNvSpPr>
          <p:nvPr>
            <p:ph idx="1"/>
          </p:nvPr>
        </p:nvSpPr>
        <p:spPr>
          <a:xfrm>
            <a:off x="468000" y="1424991"/>
            <a:ext cx="11244574" cy="4024435"/>
          </a:xfrm>
        </p:spPr>
        <p:txBody>
          <a:bodyPr/>
          <a:lstStyle/>
          <a:p>
            <a:r>
              <a:rPr lang="en-US" b="0" i="0" dirty="0">
                <a:solidFill>
                  <a:srgbClr val="000000"/>
                </a:solidFill>
                <a:effectLst/>
                <a:latin typeface="calibri" panose="020F0502020204030204" pitchFamily="34" charset="0"/>
              </a:rPr>
              <a:t>RA FSP Document: </a:t>
            </a:r>
            <a:r>
              <a:rPr lang="en-US" dirty="0">
                <a:hlinkClick r:id="rId4"/>
              </a:rPr>
              <a:t>RA Flexible Software Package Documentation: Azure RTOS </a:t>
            </a:r>
            <a:r>
              <a:rPr lang="en-US" dirty="0" err="1">
                <a:hlinkClick r:id="rId4"/>
              </a:rPr>
              <a:t>NetX</a:t>
            </a:r>
            <a:r>
              <a:rPr lang="en-US" dirty="0">
                <a:hlinkClick r:id="rId4"/>
              </a:rPr>
              <a:t> Crypto HW Acceleration (</a:t>
            </a:r>
            <a:r>
              <a:rPr lang="en-US" dirty="0" err="1">
                <a:hlinkClick r:id="rId4"/>
              </a:rPr>
              <a:t>rm_netx_secure_crypto</a:t>
            </a:r>
            <a:r>
              <a:rPr lang="en-US" dirty="0">
                <a:hlinkClick r:id="rId4"/>
              </a:rPr>
              <a:t>) (renesas.github.io)</a:t>
            </a:r>
            <a:endParaRPr lang="en-US" b="0" i="0" dirty="0">
              <a:solidFill>
                <a:srgbClr val="000000"/>
              </a:solidFill>
              <a:effectLst/>
              <a:latin typeface="calibri" panose="020F0502020204030204" pitchFamily="34" charset="0"/>
            </a:endParaRPr>
          </a:p>
          <a:p>
            <a:r>
              <a:rPr lang="en-US" b="0" i="0" dirty="0">
                <a:solidFill>
                  <a:srgbClr val="000000"/>
                </a:solidFill>
                <a:effectLst/>
                <a:latin typeface="calibri" panose="020F0502020204030204" pitchFamily="34" charset="0"/>
              </a:rPr>
              <a:t>Hardware acceleration for the </a:t>
            </a:r>
            <a:r>
              <a:rPr lang="en-US" b="0" i="0" dirty="0" err="1">
                <a:solidFill>
                  <a:srgbClr val="000000"/>
                </a:solidFill>
                <a:effectLst/>
                <a:latin typeface="calibri" panose="020F0502020204030204" pitchFamily="34" charset="0"/>
              </a:rPr>
              <a:t>Netx</a:t>
            </a:r>
            <a:r>
              <a:rPr lang="en-US" b="0" i="0" dirty="0">
                <a:solidFill>
                  <a:srgbClr val="000000"/>
                </a:solidFill>
                <a:effectLst/>
                <a:latin typeface="calibri" panose="020F0502020204030204" pitchFamily="34" charset="0"/>
              </a:rPr>
              <a:t> Crypto implementation of </a:t>
            </a:r>
            <a:r>
              <a:rPr lang="en-US" b="1" i="0" dirty="0">
                <a:solidFill>
                  <a:srgbClr val="000000"/>
                </a:solidFill>
                <a:effectLst/>
                <a:latin typeface="calibri" panose="020F0502020204030204" pitchFamily="34" charset="0"/>
              </a:rPr>
              <a:t>the Microsoft Azure RTOS </a:t>
            </a:r>
            <a:r>
              <a:rPr lang="en-US" b="1" i="0" dirty="0" err="1">
                <a:solidFill>
                  <a:srgbClr val="000000"/>
                </a:solidFill>
                <a:effectLst/>
                <a:latin typeface="calibri" panose="020F0502020204030204" pitchFamily="34" charset="0"/>
              </a:rPr>
              <a:t>NetX</a:t>
            </a:r>
            <a:r>
              <a:rPr lang="en-US" b="1" i="0" dirty="0">
                <a:solidFill>
                  <a:srgbClr val="000000"/>
                </a:solidFill>
                <a:effectLst/>
                <a:latin typeface="calibri" panose="020F0502020204030204" pitchFamily="34" charset="0"/>
              </a:rPr>
              <a:t> Crypto API</a:t>
            </a:r>
            <a:r>
              <a:rPr lang="en-US" b="0" i="0" dirty="0">
                <a:solidFill>
                  <a:srgbClr val="000000"/>
                </a:solidFill>
                <a:effectLst/>
                <a:latin typeface="calibri" panose="020F0502020204030204" pitchFamily="34" charset="0"/>
              </a:rPr>
              <a:t>. (Overview </a:t>
            </a:r>
            <a:r>
              <a:rPr lang="en-US" dirty="0">
                <a:solidFill>
                  <a:srgbClr val="000000"/>
                </a:solidFill>
                <a:latin typeface="calibri" panose="020F0502020204030204" pitchFamily="34" charset="0"/>
              </a:rPr>
              <a:t>for this is in next page)</a:t>
            </a:r>
          </a:p>
          <a:p>
            <a:r>
              <a:rPr lang="en-US" b="0" i="0" dirty="0">
                <a:solidFill>
                  <a:srgbClr val="000000"/>
                </a:solidFill>
                <a:effectLst/>
                <a:latin typeface="calibri" panose="020F0502020204030204" pitchFamily="34" charset="0"/>
              </a:rPr>
              <a:t>HW Overview</a:t>
            </a:r>
            <a:r>
              <a:rPr lang="de-DE" b="1" i="0" dirty="0">
                <a:solidFill>
                  <a:srgbClr val="000000"/>
                </a:solidFill>
                <a:effectLst/>
                <a:latin typeface="calibri" panose="020F0502020204030204" pitchFamily="34" charset="0"/>
              </a:rPr>
              <a:t>: </a:t>
            </a:r>
          </a:p>
          <a:p>
            <a:endParaRPr lang="de-DE" b="1" dirty="0">
              <a:solidFill>
                <a:srgbClr val="000000"/>
              </a:solidFill>
              <a:latin typeface="calibri" panose="020F0502020204030204" pitchFamily="34" charset="0"/>
            </a:endParaRPr>
          </a:p>
          <a:p>
            <a:endParaRPr lang="de-DE" b="1" i="0" dirty="0">
              <a:solidFill>
                <a:srgbClr val="000000"/>
              </a:solidFill>
              <a:effectLst/>
              <a:latin typeface="calibri" panose="020F0502020204030204" pitchFamily="34" charset="0"/>
            </a:endParaRPr>
          </a:p>
          <a:p>
            <a:endParaRPr lang="de-DE" b="1" dirty="0">
              <a:solidFill>
                <a:srgbClr val="000000"/>
              </a:solidFill>
              <a:latin typeface="calibri" panose="020F0502020204030204" pitchFamily="34" charset="0"/>
            </a:endParaRPr>
          </a:p>
          <a:p>
            <a:pPr marL="0" indent="0">
              <a:buNone/>
            </a:pPr>
            <a:r>
              <a:rPr lang="en-US" b="0" i="0" dirty="0">
                <a:solidFill>
                  <a:srgbClr val="000000"/>
                </a:solidFill>
                <a:effectLst/>
                <a:latin typeface="calibri" panose="020F0502020204030204" pitchFamily="34" charset="0"/>
              </a:rPr>
              <a:t>Note: </a:t>
            </a:r>
            <a:r>
              <a:rPr lang="en-US" b="0" i="0" dirty="0" err="1">
                <a:solidFill>
                  <a:srgbClr val="000000"/>
                </a:solidFill>
                <a:effectLst/>
                <a:latin typeface="calibri" panose="020F0502020204030204" pitchFamily="34" charset="0"/>
              </a:rPr>
              <a:t>NetX</a:t>
            </a:r>
            <a:r>
              <a:rPr lang="en-US" b="0" i="0" dirty="0">
                <a:solidFill>
                  <a:srgbClr val="000000"/>
                </a:solidFill>
                <a:effectLst/>
                <a:latin typeface="calibri" panose="020F0502020204030204" pitchFamily="34" charset="0"/>
              </a:rPr>
              <a:t> Crypto hardware acceleration is unsupported on 'SCE5' and 'AES Engine' crypto peripherals listed above.</a:t>
            </a:r>
          </a:p>
        </p:txBody>
      </p:sp>
      <p:pic>
        <p:nvPicPr>
          <p:cNvPr id="8" name="Picture 7">
            <a:extLst>
              <a:ext uri="{FF2B5EF4-FFF2-40B4-BE49-F238E27FC236}">
                <a16:creationId xmlns:a16="http://schemas.microsoft.com/office/drawing/2014/main" id="{A8DB6CF8-E461-4179-9943-D3FA97EB4D7E}"/>
              </a:ext>
            </a:extLst>
          </p:cNvPr>
          <p:cNvPicPr>
            <a:picLocks noChangeAspect="1"/>
          </p:cNvPicPr>
          <p:nvPr/>
        </p:nvPicPr>
        <p:blipFill>
          <a:blip r:embed="rId5"/>
          <a:stretch>
            <a:fillRect/>
          </a:stretch>
        </p:blipFill>
        <p:spPr>
          <a:xfrm>
            <a:off x="467999" y="2867025"/>
            <a:ext cx="11572875" cy="1733550"/>
          </a:xfrm>
          <a:prstGeom prst="rect">
            <a:avLst/>
          </a:prstGeom>
        </p:spPr>
      </p:pic>
    </p:spTree>
    <p:custDataLst>
      <p:tags r:id="rId1"/>
    </p:custDataLst>
    <p:extLst>
      <p:ext uri="{BB962C8B-B14F-4D97-AF65-F5344CB8AC3E}">
        <p14:creationId xmlns:p14="http://schemas.microsoft.com/office/powerpoint/2010/main" val="1587478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166340"/>
            <a:ext cx="11244575" cy="886397"/>
          </a:xfrm>
        </p:spPr>
        <p:txBody>
          <a:bodyPr/>
          <a:lstStyle/>
          <a:p>
            <a:r>
              <a:rPr lang="en-US" dirty="0"/>
              <a:t>ii. Azure RTOS </a:t>
            </a:r>
            <a:r>
              <a:rPr lang="en-US" dirty="0" err="1"/>
              <a:t>NetX</a:t>
            </a:r>
            <a:r>
              <a:rPr lang="en-US" dirty="0"/>
              <a:t> Crypto HW Acceleration </a:t>
            </a:r>
            <a:br>
              <a:rPr lang="en-US" dirty="0"/>
            </a:br>
            <a:r>
              <a:rPr lang="en-US" dirty="0"/>
              <a:t>2.2 </a:t>
            </a:r>
            <a:r>
              <a:rPr lang="pt-BR" dirty="0"/>
              <a:t>Microsoft Azure RTOS NetX Crypto API</a:t>
            </a:r>
            <a:endParaRPr lang="en-US" dirty="0"/>
          </a:p>
        </p:txBody>
      </p:sp>
      <p:sp>
        <p:nvSpPr>
          <p:cNvPr id="4" name="Inhaltsplatzhalter 3"/>
          <p:cNvSpPr>
            <a:spLocks noGrp="1"/>
          </p:cNvSpPr>
          <p:nvPr>
            <p:ph idx="1"/>
          </p:nvPr>
        </p:nvSpPr>
        <p:spPr>
          <a:xfrm>
            <a:off x="468000" y="1424991"/>
            <a:ext cx="11244574" cy="563680"/>
          </a:xfrm>
        </p:spPr>
        <p:txBody>
          <a:bodyPr/>
          <a:lstStyle/>
          <a:p>
            <a:r>
              <a:rPr lang="en-US" b="0" i="0" dirty="0">
                <a:solidFill>
                  <a:srgbClr val="161616"/>
                </a:solidFill>
                <a:effectLst/>
                <a:latin typeface="Segoe UI" panose="020B0502040204020203" pitchFamily="34" charset="0"/>
              </a:rPr>
              <a:t>Azure RTOS </a:t>
            </a:r>
            <a:r>
              <a:rPr lang="en-US" b="0" i="0" dirty="0" err="1">
                <a:solidFill>
                  <a:srgbClr val="161616"/>
                </a:solidFill>
                <a:effectLst/>
                <a:latin typeface="Segoe UI" panose="020B0502040204020203" pitchFamily="34" charset="0"/>
              </a:rPr>
              <a:t>NetX</a:t>
            </a:r>
            <a:r>
              <a:rPr lang="en-US" b="0" i="0" dirty="0">
                <a:solidFill>
                  <a:srgbClr val="161616"/>
                </a:solidFill>
                <a:effectLst/>
                <a:latin typeface="Segoe UI" panose="020B0502040204020203" pitchFamily="34" charset="0"/>
              </a:rPr>
              <a:t> Crypto is a high-performance real-time implementation of cryptographic algorithms designed to provide data encryption and authentication services</a:t>
            </a:r>
            <a:endParaRPr lang="de-DE" b="1" dirty="0"/>
          </a:p>
        </p:txBody>
      </p:sp>
      <p:graphicFrame>
        <p:nvGraphicFramePr>
          <p:cNvPr id="6" name="Diagram 5">
            <a:extLst>
              <a:ext uri="{FF2B5EF4-FFF2-40B4-BE49-F238E27FC236}">
                <a16:creationId xmlns:a16="http://schemas.microsoft.com/office/drawing/2014/main" id="{F1016B22-4A37-493A-B4D4-342517BA215A}"/>
              </a:ext>
            </a:extLst>
          </p:cNvPr>
          <p:cNvGraphicFramePr/>
          <p:nvPr/>
        </p:nvGraphicFramePr>
        <p:xfrm>
          <a:off x="2050106" y="2086740"/>
          <a:ext cx="7284016" cy="41496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76253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166339"/>
            <a:ext cx="11244575" cy="886397"/>
          </a:xfrm>
        </p:spPr>
        <p:txBody>
          <a:bodyPr/>
          <a:lstStyle/>
          <a:p>
            <a:r>
              <a:rPr lang="en-US" dirty="0"/>
              <a:t>ii. Azure RTOS </a:t>
            </a:r>
            <a:r>
              <a:rPr lang="en-US" dirty="0" err="1"/>
              <a:t>NetX</a:t>
            </a:r>
            <a:r>
              <a:rPr lang="en-US" dirty="0"/>
              <a:t> Crypto HW Acceleration </a:t>
            </a:r>
            <a:br>
              <a:rPr lang="en-US" dirty="0"/>
            </a:br>
            <a:r>
              <a:rPr lang="en-US" dirty="0"/>
              <a:t>2.2 </a:t>
            </a:r>
            <a:r>
              <a:rPr lang="pt-BR" dirty="0"/>
              <a:t>Microsoft Azure RTOS NetX Crypto API</a:t>
            </a:r>
            <a:endParaRPr lang="en-US" dirty="0"/>
          </a:p>
        </p:txBody>
      </p:sp>
      <p:sp>
        <p:nvSpPr>
          <p:cNvPr id="4" name="Inhaltsplatzhalter 3"/>
          <p:cNvSpPr>
            <a:spLocks noGrp="1"/>
          </p:cNvSpPr>
          <p:nvPr>
            <p:ph idx="1"/>
          </p:nvPr>
        </p:nvSpPr>
        <p:spPr>
          <a:xfrm>
            <a:off x="468000" y="1424991"/>
            <a:ext cx="11244574" cy="268215"/>
          </a:xfrm>
        </p:spPr>
        <p:txBody>
          <a:bodyPr/>
          <a:lstStyle/>
          <a:p>
            <a:r>
              <a:rPr lang="en-US" b="0" i="0" dirty="0" err="1">
                <a:solidFill>
                  <a:srgbClr val="161616"/>
                </a:solidFill>
                <a:effectLst/>
                <a:latin typeface="Segoe UI" panose="020B0502040204020203" pitchFamily="34" charset="0"/>
              </a:rPr>
              <a:t>NetX</a:t>
            </a:r>
            <a:r>
              <a:rPr lang="en-US" b="0" i="0" dirty="0">
                <a:solidFill>
                  <a:srgbClr val="161616"/>
                </a:solidFill>
                <a:effectLst/>
                <a:latin typeface="Segoe UI" panose="020B0502040204020203" pitchFamily="34" charset="0"/>
              </a:rPr>
              <a:t> Crypto supports the following cryptographic algorithms</a:t>
            </a:r>
            <a:endParaRPr lang="de-DE" b="1" dirty="0"/>
          </a:p>
        </p:txBody>
      </p:sp>
      <p:pic>
        <p:nvPicPr>
          <p:cNvPr id="5" name="Picture 4">
            <a:extLst>
              <a:ext uri="{FF2B5EF4-FFF2-40B4-BE49-F238E27FC236}">
                <a16:creationId xmlns:a16="http://schemas.microsoft.com/office/drawing/2014/main" id="{AE0E9F0D-D960-42B6-9795-CD752767FED8}"/>
              </a:ext>
            </a:extLst>
          </p:cNvPr>
          <p:cNvPicPr>
            <a:picLocks noChangeAspect="1"/>
          </p:cNvPicPr>
          <p:nvPr/>
        </p:nvPicPr>
        <p:blipFill>
          <a:blip r:embed="rId4"/>
          <a:stretch>
            <a:fillRect/>
          </a:stretch>
        </p:blipFill>
        <p:spPr>
          <a:xfrm>
            <a:off x="414331" y="1988671"/>
            <a:ext cx="5758843" cy="3589416"/>
          </a:xfrm>
          <a:prstGeom prst="rect">
            <a:avLst/>
          </a:prstGeom>
        </p:spPr>
      </p:pic>
      <p:pic>
        <p:nvPicPr>
          <p:cNvPr id="8" name="Picture 7">
            <a:extLst>
              <a:ext uri="{FF2B5EF4-FFF2-40B4-BE49-F238E27FC236}">
                <a16:creationId xmlns:a16="http://schemas.microsoft.com/office/drawing/2014/main" id="{0D4D0429-CBBA-4FE0-8A41-1350F29B0EB5}"/>
              </a:ext>
            </a:extLst>
          </p:cNvPr>
          <p:cNvPicPr>
            <a:picLocks noChangeAspect="1"/>
          </p:cNvPicPr>
          <p:nvPr/>
        </p:nvPicPr>
        <p:blipFill>
          <a:blip r:embed="rId5"/>
          <a:stretch>
            <a:fillRect/>
          </a:stretch>
        </p:blipFill>
        <p:spPr>
          <a:xfrm>
            <a:off x="6346962" y="1988671"/>
            <a:ext cx="5539400" cy="3959456"/>
          </a:xfrm>
          <a:prstGeom prst="rect">
            <a:avLst/>
          </a:prstGeom>
        </p:spPr>
      </p:pic>
    </p:spTree>
    <p:custDataLst>
      <p:tags r:id="rId1"/>
    </p:custDataLst>
    <p:extLst>
      <p:ext uri="{BB962C8B-B14F-4D97-AF65-F5344CB8AC3E}">
        <p14:creationId xmlns:p14="http://schemas.microsoft.com/office/powerpoint/2010/main" val="2252544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166340"/>
            <a:ext cx="11244575" cy="886397"/>
          </a:xfrm>
        </p:spPr>
        <p:txBody>
          <a:bodyPr/>
          <a:lstStyle/>
          <a:p>
            <a:r>
              <a:rPr lang="en-US" dirty="0"/>
              <a:t>ii. Azure RTOS </a:t>
            </a:r>
            <a:r>
              <a:rPr lang="en-US" dirty="0" err="1"/>
              <a:t>NetX</a:t>
            </a:r>
            <a:r>
              <a:rPr lang="en-US" dirty="0"/>
              <a:t> Crypto HW Acceleration </a:t>
            </a:r>
            <a:br>
              <a:rPr lang="en-US" dirty="0"/>
            </a:br>
            <a:r>
              <a:rPr lang="en-US" dirty="0"/>
              <a:t>2.3 features</a:t>
            </a:r>
          </a:p>
        </p:txBody>
      </p:sp>
      <p:sp>
        <p:nvSpPr>
          <p:cNvPr id="4" name="Inhaltsplatzhalter 3"/>
          <p:cNvSpPr>
            <a:spLocks noGrp="1"/>
          </p:cNvSpPr>
          <p:nvPr>
            <p:ph idx="1"/>
          </p:nvPr>
        </p:nvSpPr>
        <p:spPr>
          <a:xfrm>
            <a:off x="468000" y="1424991"/>
            <a:ext cx="11244574" cy="802014"/>
          </a:xfrm>
        </p:spPr>
        <p:txBody>
          <a:bodyPr/>
          <a:lstStyle/>
          <a:p>
            <a:r>
              <a:rPr lang="en-US" b="0" i="0" dirty="0">
                <a:solidFill>
                  <a:srgbClr val="000000"/>
                </a:solidFill>
                <a:effectLst/>
                <a:latin typeface="calibri" panose="020F0502020204030204" pitchFamily="34" charset="0"/>
              </a:rPr>
              <a:t>This module provides SCE9 hardware support for the following </a:t>
            </a:r>
            <a:r>
              <a:rPr lang="en-US" b="0" i="0" dirty="0" err="1">
                <a:solidFill>
                  <a:srgbClr val="000000"/>
                </a:solidFill>
                <a:effectLst/>
                <a:latin typeface="calibri" panose="020F0502020204030204" pitchFamily="34" charset="0"/>
              </a:rPr>
              <a:t>NetX</a:t>
            </a:r>
            <a:r>
              <a:rPr lang="en-US" b="0" i="0" dirty="0">
                <a:solidFill>
                  <a:srgbClr val="000000"/>
                </a:solidFill>
                <a:effectLst/>
                <a:latin typeface="calibri" panose="020F0502020204030204" pitchFamily="34" charset="0"/>
              </a:rPr>
              <a:t> Crypto operations</a:t>
            </a:r>
          </a:p>
          <a:p>
            <a:endParaRPr lang="en-US" b="0" i="0" dirty="0">
              <a:solidFill>
                <a:srgbClr val="000000"/>
              </a:solidFill>
              <a:effectLst/>
              <a:latin typeface="calibri" panose="020F0502020204030204" pitchFamily="34" charset="0"/>
            </a:endParaRPr>
          </a:p>
        </p:txBody>
      </p:sp>
      <p:graphicFrame>
        <p:nvGraphicFramePr>
          <p:cNvPr id="5" name="Diagram 4">
            <a:extLst>
              <a:ext uri="{FF2B5EF4-FFF2-40B4-BE49-F238E27FC236}">
                <a16:creationId xmlns:a16="http://schemas.microsoft.com/office/drawing/2014/main" id="{E82466F0-5314-4465-BF5C-0ACCC0545003}"/>
              </a:ext>
            </a:extLst>
          </p:cNvPr>
          <p:cNvGraphicFramePr/>
          <p:nvPr>
            <p:extLst>
              <p:ext uri="{D42A27DB-BD31-4B8C-83A1-F6EECF244321}">
                <p14:modId xmlns:p14="http://schemas.microsoft.com/office/powerpoint/2010/main" val="606606378"/>
              </p:ext>
            </p:extLst>
          </p:nvPr>
        </p:nvGraphicFramePr>
        <p:xfrm>
          <a:off x="467999" y="1722171"/>
          <a:ext cx="9494520" cy="64921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D0F44DF9-F299-4CDE-BDD8-6F7B0CF14A00}"/>
              </a:ext>
            </a:extLst>
          </p:cNvPr>
          <p:cNvPicPr>
            <a:picLocks noChangeAspect="1"/>
          </p:cNvPicPr>
          <p:nvPr/>
        </p:nvPicPr>
        <p:blipFill>
          <a:blip r:embed="rId9"/>
          <a:stretch>
            <a:fillRect/>
          </a:stretch>
        </p:blipFill>
        <p:spPr>
          <a:xfrm>
            <a:off x="5850255" y="4968265"/>
            <a:ext cx="7729896" cy="1216343"/>
          </a:xfrm>
          <a:prstGeom prst="rect">
            <a:avLst/>
          </a:prstGeom>
        </p:spPr>
      </p:pic>
      <p:sp>
        <p:nvSpPr>
          <p:cNvPr id="9" name="Arrow: Right 8">
            <a:extLst>
              <a:ext uri="{FF2B5EF4-FFF2-40B4-BE49-F238E27FC236}">
                <a16:creationId xmlns:a16="http://schemas.microsoft.com/office/drawing/2014/main" id="{8931A289-D9CC-49FE-9D08-9B4CCC8740A5}"/>
              </a:ext>
            </a:extLst>
          </p:cNvPr>
          <p:cNvSpPr/>
          <p:nvPr/>
        </p:nvSpPr>
        <p:spPr>
          <a:xfrm rot="10800000">
            <a:off x="2278380" y="3429000"/>
            <a:ext cx="183642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A7FAEC20-CD52-4CC2-B7D6-6BA49FA39000}"/>
              </a:ext>
            </a:extLst>
          </p:cNvPr>
          <p:cNvSpPr/>
          <p:nvPr/>
        </p:nvSpPr>
        <p:spPr>
          <a:xfrm rot="11577844">
            <a:off x="2278380" y="3071424"/>
            <a:ext cx="183642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8F51E6DB-C084-4A36-A622-3DB9B93B613A}"/>
              </a:ext>
            </a:extLst>
          </p:cNvPr>
          <p:cNvSpPr/>
          <p:nvPr/>
        </p:nvSpPr>
        <p:spPr>
          <a:xfrm>
            <a:off x="6587830" y="3410345"/>
            <a:ext cx="1407892" cy="64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63D6555E-2B63-476C-AA21-9722EF504A0F}"/>
              </a:ext>
            </a:extLst>
          </p:cNvPr>
          <p:cNvPicPr>
            <a:picLocks noChangeAspect="1"/>
          </p:cNvPicPr>
          <p:nvPr/>
        </p:nvPicPr>
        <p:blipFill>
          <a:blip r:embed="rId10"/>
          <a:stretch>
            <a:fillRect/>
          </a:stretch>
        </p:blipFill>
        <p:spPr>
          <a:xfrm>
            <a:off x="102418" y="5192580"/>
            <a:ext cx="4086211" cy="992028"/>
          </a:xfrm>
          <a:prstGeom prst="rect">
            <a:avLst/>
          </a:prstGeom>
        </p:spPr>
      </p:pic>
    </p:spTree>
    <p:custDataLst>
      <p:tags r:id="rId1"/>
    </p:custDataLst>
    <p:extLst>
      <p:ext uri="{BB962C8B-B14F-4D97-AF65-F5344CB8AC3E}">
        <p14:creationId xmlns:p14="http://schemas.microsoft.com/office/powerpoint/2010/main" val="837875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609539"/>
            <a:ext cx="11244575" cy="443198"/>
          </a:xfrm>
        </p:spPr>
        <p:txBody>
          <a:bodyPr/>
          <a:lstStyle/>
          <a:p>
            <a:r>
              <a:rPr lang="en-US" dirty="0"/>
              <a:t>Note: AES chaining mode</a:t>
            </a:r>
          </a:p>
        </p:txBody>
      </p:sp>
      <p:pic>
        <p:nvPicPr>
          <p:cNvPr id="6" name="Picture 5">
            <a:extLst>
              <a:ext uri="{FF2B5EF4-FFF2-40B4-BE49-F238E27FC236}">
                <a16:creationId xmlns:a16="http://schemas.microsoft.com/office/drawing/2014/main" id="{AA6B9507-9953-4FCF-B1CD-8473D4B2D62A}"/>
              </a:ext>
            </a:extLst>
          </p:cNvPr>
          <p:cNvPicPr>
            <a:picLocks noChangeAspect="1"/>
          </p:cNvPicPr>
          <p:nvPr/>
        </p:nvPicPr>
        <p:blipFill>
          <a:blip r:embed="rId4"/>
          <a:stretch>
            <a:fillRect/>
          </a:stretch>
        </p:blipFill>
        <p:spPr>
          <a:xfrm>
            <a:off x="14288" y="1583578"/>
            <a:ext cx="3105150" cy="2733675"/>
          </a:xfrm>
          <a:prstGeom prst="rect">
            <a:avLst/>
          </a:prstGeom>
        </p:spPr>
      </p:pic>
      <p:sp>
        <p:nvSpPr>
          <p:cNvPr id="13" name="TextBox 12">
            <a:extLst>
              <a:ext uri="{FF2B5EF4-FFF2-40B4-BE49-F238E27FC236}">
                <a16:creationId xmlns:a16="http://schemas.microsoft.com/office/drawing/2014/main" id="{3D1AB247-0C04-4D96-A56E-CBE89C3E4FF1}"/>
              </a:ext>
            </a:extLst>
          </p:cNvPr>
          <p:cNvSpPr txBox="1"/>
          <p:nvPr/>
        </p:nvSpPr>
        <p:spPr>
          <a:xfrm>
            <a:off x="-89057" y="1191411"/>
            <a:ext cx="10415586" cy="369332"/>
          </a:xfrm>
          <a:prstGeom prst="rect">
            <a:avLst/>
          </a:prstGeom>
          <a:noFill/>
        </p:spPr>
        <p:txBody>
          <a:bodyPr wrap="square">
            <a:spAutoFit/>
          </a:bodyPr>
          <a:lstStyle/>
          <a:p>
            <a:pPr algn="l"/>
            <a:r>
              <a:rPr lang="en-US" b="0" i="0" dirty="0">
                <a:solidFill>
                  <a:srgbClr val="49313D"/>
                </a:solidFill>
                <a:effectLst/>
                <a:latin typeface="Lato" panose="020F0502020204030203" pitchFamily="34" charset="0"/>
              </a:rPr>
              <a:t> ECB (Electronic Code Book) mode</a:t>
            </a:r>
            <a:endParaRPr lang="en-US" b="1" i="0" dirty="0">
              <a:solidFill>
                <a:srgbClr val="3C424F"/>
              </a:solidFill>
              <a:effectLst/>
              <a:latin typeface="Lato" panose="020B0604020202020204" pitchFamily="34" charset="0"/>
            </a:endParaRPr>
          </a:p>
        </p:txBody>
      </p:sp>
      <p:pic>
        <p:nvPicPr>
          <p:cNvPr id="14" name="Picture 13">
            <a:extLst>
              <a:ext uri="{FF2B5EF4-FFF2-40B4-BE49-F238E27FC236}">
                <a16:creationId xmlns:a16="http://schemas.microsoft.com/office/drawing/2014/main" id="{AD72027D-F29E-4FE3-8E40-3B6C12A5FB83}"/>
              </a:ext>
            </a:extLst>
          </p:cNvPr>
          <p:cNvPicPr>
            <a:picLocks noChangeAspect="1"/>
          </p:cNvPicPr>
          <p:nvPr/>
        </p:nvPicPr>
        <p:blipFill>
          <a:blip r:embed="rId5"/>
          <a:stretch>
            <a:fillRect/>
          </a:stretch>
        </p:blipFill>
        <p:spPr>
          <a:xfrm>
            <a:off x="4010025" y="1643980"/>
            <a:ext cx="3081338" cy="2619375"/>
          </a:xfrm>
          <a:prstGeom prst="rect">
            <a:avLst/>
          </a:prstGeom>
        </p:spPr>
      </p:pic>
      <p:sp>
        <p:nvSpPr>
          <p:cNvPr id="19" name="TextBox 18">
            <a:extLst>
              <a:ext uri="{FF2B5EF4-FFF2-40B4-BE49-F238E27FC236}">
                <a16:creationId xmlns:a16="http://schemas.microsoft.com/office/drawing/2014/main" id="{57F328FE-FDB4-4931-B0DB-26F63100DA7C}"/>
              </a:ext>
            </a:extLst>
          </p:cNvPr>
          <p:cNvSpPr txBox="1"/>
          <p:nvPr/>
        </p:nvSpPr>
        <p:spPr>
          <a:xfrm>
            <a:off x="3781425" y="1220241"/>
            <a:ext cx="7219950" cy="369332"/>
          </a:xfrm>
          <a:prstGeom prst="rect">
            <a:avLst/>
          </a:prstGeom>
          <a:noFill/>
        </p:spPr>
        <p:txBody>
          <a:bodyPr wrap="square">
            <a:spAutoFit/>
          </a:bodyPr>
          <a:lstStyle/>
          <a:p>
            <a:r>
              <a:rPr lang="en-US" b="0" i="0" dirty="0">
                <a:solidFill>
                  <a:srgbClr val="49313D"/>
                </a:solidFill>
                <a:effectLst/>
                <a:latin typeface="Lato" panose="020F0502020204030203" pitchFamily="34" charset="0"/>
              </a:rPr>
              <a:t>CBC (Cipher Block Chaining) mode</a:t>
            </a:r>
            <a:endParaRPr lang="en-US" dirty="0"/>
          </a:p>
        </p:txBody>
      </p:sp>
      <p:pic>
        <p:nvPicPr>
          <p:cNvPr id="21" name="Picture 20">
            <a:extLst>
              <a:ext uri="{FF2B5EF4-FFF2-40B4-BE49-F238E27FC236}">
                <a16:creationId xmlns:a16="http://schemas.microsoft.com/office/drawing/2014/main" id="{D01B3385-BD2C-4010-AC4C-3D0333935389}"/>
              </a:ext>
            </a:extLst>
          </p:cNvPr>
          <p:cNvPicPr>
            <a:picLocks noChangeAspect="1"/>
          </p:cNvPicPr>
          <p:nvPr/>
        </p:nvPicPr>
        <p:blipFill>
          <a:blip r:embed="rId6"/>
          <a:stretch>
            <a:fillRect/>
          </a:stretch>
        </p:blipFill>
        <p:spPr>
          <a:xfrm>
            <a:off x="7816691" y="1699417"/>
            <a:ext cx="3432334" cy="3669046"/>
          </a:xfrm>
          <a:prstGeom prst="rect">
            <a:avLst/>
          </a:prstGeom>
        </p:spPr>
      </p:pic>
      <p:sp>
        <p:nvSpPr>
          <p:cNvPr id="23" name="TextBox 22">
            <a:extLst>
              <a:ext uri="{FF2B5EF4-FFF2-40B4-BE49-F238E27FC236}">
                <a16:creationId xmlns:a16="http://schemas.microsoft.com/office/drawing/2014/main" id="{9DB45E32-8890-4341-84CA-C51163275C15}"/>
              </a:ext>
            </a:extLst>
          </p:cNvPr>
          <p:cNvSpPr txBox="1"/>
          <p:nvPr/>
        </p:nvSpPr>
        <p:spPr>
          <a:xfrm>
            <a:off x="8067675" y="1162581"/>
            <a:ext cx="6781800" cy="369332"/>
          </a:xfrm>
          <a:prstGeom prst="rect">
            <a:avLst/>
          </a:prstGeom>
          <a:noFill/>
        </p:spPr>
        <p:txBody>
          <a:bodyPr wrap="square">
            <a:spAutoFit/>
          </a:bodyPr>
          <a:lstStyle/>
          <a:p>
            <a:r>
              <a:rPr lang="en-US" b="0" i="0" dirty="0">
                <a:solidFill>
                  <a:srgbClr val="49313D"/>
                </a:solidFill>
                <a:effectLst/>
                <a:latin typeface="Lato" panose="020F0502020204030203" pitchFamily="34" charset="0"/>
              </a:rPr>
              <a:t>CTR (Counter) mode </a:t>
            </a:r>
            <a:endParaRPr lang="en-US" dirty="0"/>
          </a:p>
        </p:txBody>
      </p:sp>
      <p:sp>
        <p:nvSpPr>
          <p:cNvPr id="25" name="TextBox 24">
            <a:extLst>
              <a:ext uri="{FF2B5EF4-FFF2-40B4-BE49-F238E27FC236}">
                <a16:creationId xmlns:a16="http://schemas.microsoft.com/office/drawing/2014/main" id="{077EBB41-617D-479B-96E1-784A7EC3A811}"/>
              </a:ext>
            </a:extLst>
          </p:cNvPr>
          <p:cNvSpPr txBox="1"/>
          <p:nvPr/>
        </p:nvSpPr>
        <p:spPr>
          <a:xfrm>
            <a:off x="895350" y="5535967"/>
            <a:ext cx="7467600" cy="646331"/>
          </a:xfrm>
          <a:prstGeom prst="rect">
            <a:avLst/>
          </a:prstGeom>
          <a:noFill/>
        </p:spPr>
        <p:txBody>
          <a:bodyPr wrap="square">
            <a:spAutoFit/>
          </a:bodyPr>
          <a:lstStyle/>
          <a:p>
            <a:r>
              <a:rPr lang="en-US" dirty="0"/>
              <a:t>Link: </a:t>
            </a:r>
            <a:r>
              <a:rPr lang="en-US" dirty="0">
                <a:hlinkClick r:id="rId7"/>
              </a:rPr>
              <a:t>The difference in five modes in the AES encryption algorithm - </a:t>
            </a:r>
            <a:r>
              <a:rPr lang="en-US" dirty="0" err="1">
                <a:hlinkClick r:id="rId7"/>
              </a:rPr>
              <a:t>Highgo</a:t>
            </a:r>
            <a:r>
              <a:rPr lang="en-US" dirty="0">
                <a:hlinkClick r:id="rId7"/>
              </a:rPr>
              <a:t> Software Inc.</a:t>
            </a:r>
            <a:endParaRPr lang="en-US" dirty="0"/>
          </a:p>
        </p:txBody>
      </p:sp>
    </p:spTree>
    <p:custDataLst>
      <p:tags r:id="rId1"/>
    </p:custDataLst>
    <p:extLst>
      <p:ext uri="{BB962C8B-B14F-4D97-AF65-F5344CB8AC3E}">
        <p14:creationId xmlns:p14="http://schemas.microsoft.com/office/powerpoint/2010/main" val="714645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609539"/>
            <a:ext cx="11244575" cy="443198"/>
          </a:xfrm>
        </p:spPr>
        <p:txBody>
          <a:bodyPr/>
          <a:lstStyle/>
          <a:p>
            <a:r>
              <a:rPr lang="en-US" dirty="0"/>
              <a:t>Note: AES chaining mode</a:t>
            </a:r>
          </a:p>
        </p:txBody>
      </p:sp>
      <p:sp>
        <p:nvSpPr>
          <p:cNvPr id="10" name="TextBox 9">
            <a:extLst>
              <a:ext uri="{FF2B5EF4-FFF2-40B4-BE49-F238E27FC236}">
                <a16:creationId xmlns:a16="http://schemas.microsoft.com/office/drawing/2014/main" id="{8BE1EF1C-6EAE-425C-92B8-61BDCD7418A7}"/>
              </a:ext>
            </a:extLst>
          </p:cNvPr>
          <p:cNvSpPr txBox="1"/>
          <p:nvPr/>
        </p:nvSpPr>
        <p:spPr>
          <a:xfrm>
            <a:off x="537687" y="1560780"/>
            <a:ext cx="10415586" cy="369332"/>
          </a:xfrm>
          <a:prstGeom prst="rect">
            <a:avLst/>
          </a:prstGeom>
          <a:noFill/>
        </p:spPr>
        <p:txBody>
          <a:bodyPr wrap="square">
            <a:spAutoFit/>
          </a:bodyPr>
          <a:lstStyle/>
          <a:p>
            <a:pPr algn="l"/>
            <a:r>
              <a:rPr lang="en-US" b="0" i="0" dirty="0">
                <a:solidFill>
                  <a:srgbClr val="49313D"/>
                </a:solidFill>
                <a:effectLst/>
                <a:latin typeface="Lato" panose="020F0502020204030203" pitchFamily="34" charset="0"/>
              </a:rPr>
              <a:t>AES-GCM</a:t>
            </a:r>
            <a:endParaRPr lang="en-US" b="1" i="0" dirty="0">
              <a:solidFill>
                <a:srgbClr val="3C424F"/>
              </a:solidFill>
              <a:effectLst/>
              <a:latin typeface="Lato" panose="020B0604020202020204" pitchFamily="34" charset="0"/>
            </a:endParaRPr>
          </a:p>
        </p:txBody>
      </p:sp>
      <p:sp>
        <p:nvSpPr>
          <p:cNvPr id="11" name="TextBox 10">
            <a:extLst>
              <a:ext uri="{FF2B5EF4-FFF2-40B4-BE49-F238E27FC236}">
                <a16:creationId xmlns:a16="http://schemas.microsoft.com/office/drawing/2014/main" id="{AEA68012-3618-4169-9D45-BFBB7899180C}"/>
              </a:ext>
            </a:extLst>
          </p:cNvPr>
          <p:cNvSpPr txBox="1"/>
          <p:nvPr/>
        </p:nvSpPr>
        <p:spPr>
          <a:xfrm>
            <a:off x="6446520" y="1475055"/>
            <a:ext cx="10415586" cy="369332"/>
          </a:xfrm>
          <a:prstGeom prst="rect">
            <a:avLst/>
          </a:prstGeom>
          <a:noFill/>
        </p:spPr>
        <p:txBody>
          <a:bodyPr wrap="square">
            <a:spAutoFit/>
          </a:bodyPr>
          <a:lstStyle/>
          <a:p>
            <a:pPr algn="l"/>
            <a:r>
              <a:rPr lang="en-US" b="0" i="0" dirty="0">
                <a:solidFill>
                  <a:srgbClr val="49313D"/>
                </a:solidFill>
                <a:effectLst/>
                <a:latin typeface="Lato" panose="020F0502020204030203" pitchFamily="34" charset="0"/>
              </a:rPr>
              <a:t>AES-CCM</a:t>
            </a:r>
            <a:endParaRPr lang="en-US" b="1" i="0" dirty="0">
              <a:solidFill>
                <a:srgbClr val="3C424F"/>
              </a:solidFill>
              <a:effectLst/>
              <a:latin typeface="Lato" panose="020B0604020202020204" pitchFamily="34" charset="0"/>
            </a:endParaRPr>
          </a:p>
        </p:txBody>
      </p:sp>
      <p:pic>
        <p:nvPicPr>
          <p:cNvPr id="4" name="Picture 3">
            <a:extLst>
              <a:ext uri="{FF2B5EF4-FFF2-40B4-BE49-F238E27FC236}">
                <a16:creationId xmlns:a16="http://schemas.microsoft.com/office/drawing/2014/main" id="{0D38D606-C4CA-4D67-A59D-C80FC5F09665}"/>
              </a:ext>
            </a:extLst>
          </p:cNvPr>
          <p:cNvPicPr>
            <a:picLocks noChangeAspect="1"/>
          </p:cNvPicPr>
          <p:nvPr/>
        </p:nvPicPr>
        <p:blipFill>
          <a:blip r:embed="rId4"/>
          <a:stretch>
            <a:fillRect/>
          </a:stretch>
        </p:blipFill>
        <p:spPr>
          <a:xfrm>
            <a:off x="708025" y="2015837"/>
            <a:ext cx="3597275" cy="3931409"/>
          </a:xfrm>
          <a:prstGeom prst="rect">
            <a:avLst/>
          </a:prstGeom>
        </p:spPr>
      </p:pic>
    </p:spTree>
    <p:custDataLst>
      <p:tags r:id="rId1"/>
    </p:custDataLst>
    <p:extLst>
      <p:ext uri="{BB962C8B-B14F-4D97-AF65-F5344CB8AC3E}">
        <p14:creationId xmlns:p14="http://schemas.microsoft.com/office/powerpoint/2010/main" val="771128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166340"/>
            <a:ext cx="11244575" cy="886397"/>
          </a:xfrm>
        </p:spPr>
        <p:txBody>
          <a:bodyPr/>
          <a:lstStyle/>
          <a:p>
            <a:r>
              <a:rPr lang="en-US"/>
              <a:t>ii. Azure RTOS NetX Crypto HW Acceleration </a:t>
            </a:r>
            <a:br>
              <a:rPr lang="en-US"/>
            </a:br>
            <a:r>
              <a:rPr lang="en-US"/>
              <a:t>2.4 Configuration</a:t>
            </a:r>
            <a:endParaRPr lang="en-US" dirty="0"/>
          </a:p>
        </p:txBody>
      </p:sp>
      <p:pic>
        <p:nvPicPr>
          <p:cNvPr id="13" name="Picture 12">
            <a:extLst>
              <a:ext uri="{FF2B5EF4-FFF2-40B4-BE49-F238E27FC236}">
                <a16:creationId xmlns:a16="http://schemas.microsoft.com/office/drawing/2014/main" id="{C6316D45-6A4D-4812-9D2B-91587BBDCBB8}"/>
              </a:ext>
            </a:extLst>
          </p:cNvPr>
          <p:cNvPicPr>
            <a:picLocks noChangeAspect="1"/>
          </p:cNvPicPr>
          <p:nvPr/>
        </p:nvPicPr>
        <p:blipFill>
          <a:blip r:embed="rId4"/>
          <a:stretch>
            <a:fillRect/>
          </a:stretch>
        </p:blipFill>
        <p:spPr>
          <a:xfrm>
            <a:off x="467999" y="1490504"/>
            <a:ext cx="8069419" cy="4701975"/>
          </a:xfrm>
          <a:prstGeom prst="rect">
            <a:avLst/>
          </a:prstGeom>
        </p:spPr>
      </p:pic>
      <p:sp>
        <p:nvSpPr>
          <p:cNvPr id="6" name="Inhaltsplatzhalter 3">
            <a:extLst>
              <a:ext uri="{FF2B5EF4-FFF2-40B4-BE49-F238E27FC236}">
                <a16:creationId xmlns:a16="http://schemas.microsoft.com/office/drawing/2014/main" id="{698A8539-F65D-4BCB-9951-013C283CFF40}"/>
              </a:ext>
            </a:extLst>
          </p:cNvPr>
          <p:cNvSpPr>
            <a:spLocks noGrp="1"/>
          </p:cNvSpPr>
          <p:nvPr>
            <p:ph idx="1"/>
          </p:nvPr>
        </p:nvSpPr>
        <p:spPr>
          <a:xfrm>
            <a:off x="468000" y="1137513"/>
            <a:ext cx="11244574" cy="268215"/>
          </a:xfrm>
        </p:spPr>
        <p:txBody>
          <a:bodyPr/>
          <a:lstStyle/>
          <a:p>
            <a:r>
              <a:rPr lang="en-US" dirty="0"/>
              <a:t>Build Time Configurations for </a:t>
            </a:r>
            <a:r>
              <a:rPr lang="en-US" b="1" dirty="0" err="1"/>
              <a:t>rm_netx_secure_crypto</a:t>
            </a:r>
            <a:r>
              <a:rPr lang="en-US" dirty="0"/>
              <a:t>:</a:t>
            </a:r>
          </a:p>
        </p:txBody>
      </p:sp>
    </p:spTree>
    <p:custDataLst>
      <p:tags r:id="rId1"/>
    </p:custDataLst>
    <p:extLst>
      <p:ext uri="{BB962C8B-B14F-4D97-AF65-F5344CB8AC3E}">
        <p14:creationId xmlns:p14="http://schemas.microsoft.com/office/powerpoint/2010/main" val="3749846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166340"/>
            <a:ext cx="11244575" cy="886397"/>
          </a:xfrm>
        </p:spPr>
        <p:txBody>
          <a:bodyPr/>
          <a:lstStyle/>
          <a:p>
            <a:r>
              <a:rPr lang="en-US"/>
              <a:t>ii. Azure RTOS NetX Crypto HW Acceleration </a:t>
            </a:r>
            <a:br>
              <a:rPr lang="en-US"/>
            </a:br>
            <a:r>
              <a:rPr lang="en-US"/>
              <a:t>2.4 Configuration</a:t>
            </a:r>
            <a:endParaRPr lang="en-US" dirty="0"/>
          </a:p>
        </p:txBody>
      </p:sp>
      <p:sp>
        <p:nvSpPr>
          <p:cNvPr id="6" name="Inhaltsplatzhalter 3">
            <a:extLst>
              <a:ext uri="{FF2B5EF4-FFF2-40B4-BE49-F238E27FC236}">
                <a16:creationId xmlns:a16="http://schemas.microsoft.com/office/drawing/2014/main" id="{698A8539-F65D-4BCB-9951-013C283CFF40}"/>
              </a:ext>
            </a:extLst>
          </p:cNvPr>
          <p:cNvSpPr>
            <a:spLocks noGrp="1"/>
          </p:cNvSpPr>
          <p:nvPr>
            <p:ph idx="1"/>
          </p:nvPr>
        </p:nvSpPr>
        <p:spPr>
          <a:xfrm>
            <a:off x="468000" y="1137513"/>
            <a:ext cx="11244574" cy="4700261"/>
          </a:xfrm>
        </p:spPr>
        <p:txBody>
          <a:bodyPr/>
          <a:lstStyle/>
          <a:p>
            <a:pPr>
              <a:spcAft>
                <a:spcPts val="0"/>
              </a:spcAft>
            </a:pPr>
            <a:r>
              <a:rPr lang="en-US" dirty="0"/>
              <a:t>Build Time Configurations for </a:t>
            </a:r>
            <a:r>
              <a:rPr lang="en-US" b="1" dirty="0" err="1"/>
              <a:t>rm_netx_secure_crypto_sw_port</a:t>
            </a:r>
            <a:r>
              <a:rPr lang="en-US" b="1" dirty="0"/>
              <a:t> </a:t>
            </a:r>
            <a:r>
              <a:rPr lang="en-US" dirty="0"/>
              <a:t>(in </a:t>
            </a:r>
            <a:r>
              <a:rPr lang="en-US" dirty="0" err="1"/>
              <a:t>fsp_cfg</a:t>
            </a:r>
            <a:r>
              <a:rPr lang="en-US" dirty="0"/>
              <a:t>/middleware/</a:t>
            </a:r>
            <a:r>
              <a:rPr lang="en-US" dirty="0" err="1"/>
              <a:t>rm_netx_secure_crypto_cfg.h</a:t>
            </a:r>
            <a:r>
              <a:rPr lang="en-US" dirty="0"/>
              <a:t>):</a:t>
            </a:r>
          </a:p>
          <a:p>
            <a:pPr>
              <a:spcAft>
                <a:spcPts val="0"/>
              </a:spcAft>
            </a:pPr>
            <a:endParaRPr lang="en-US" dirty="0"/>
          </a:p>
          <a:p>
            <a:pPr>
              <a:spcAft>
                <a:spcPts val="0"/>
              </a:spcAft>
            </a:pPr>
            <a:endParaRPr lang="en-US" dirty="0"/>
          </a:p>
          <a:p>
            <a:pPr>
              <a:spcAft>
                <a:spcPts val="0"/>
              </a:spcAft>
            </a:pPr>
            <a:endParaRPr lang="en-US" dirty="0"/>
          </a:p>
          <a:p>
            <a:pPr marL="0" indent="0">
              <a:spcAft>
                <a:spcPts val="0"/>
              </a:spcAft>
              <a:buNone/>
            </a:pPr>
            <a:endParaRPr lang="en-US" dirty="0"/>
          </a:p>
          <a:p>
            <a:pPr>
              <a:spcAft>
                <a:spcPts val="0"/>
              </a:spcAft>
            </a:pPr>
            <a:r>
              <a:rPr lang="en-US" b="1" i="0" dirty="0">
                <a:solidFill>
                  <a:srgbClr val="000000"/>
                </a:solidFill>
                <a:effectLst/>
                <a:latin typeface="calibri" panose="020F0502020204030204" pitchFamily="34" charset="0"/>
              </a:rPr>
              <a:t>Random Number Generator Configuration</a:t>
            </a:r>
            <a:r>
              <a:rPr lang="en-US" b="0" i="0" dirty="0">
                <a:solidFill>
                  <a:srgbClr val="000000"/>
                </a:solidFill>
                <a:effectLst/>
                <a:latin typeface="calibri" panose="020F0502020204030204" pitchFamily="34" charset="0"/>
              </a:rPr>
              <a:t>: </a:t>
            </a:r>
            <a:r>
              <a:rPr lang="en-US" b="1" i="0" dirty="0">
                <a:solidFill>
                  <a:srgbClr val="000000"/>
                </a:solidFill>
                <a:effectLst/>
                <a:latin typeface="calibri" panose="020F0502020204030204" pitchFamily="34" charset="0"/>
              </a:rPr>
              <a:t>NETX_SECURE_CRYPTO_NX_CRYPTO_METHODS_TRNG_ALT</a:t>
            </a:r>
            <a:r>
              <a:rPr lang="en-US" b="0" i="0" dirty="0">
                <a:solidFill>
                  <a:srgbClr val="000000"/>
                </a:solidFill>
                <a:effectLst/>
                <a:latin typeface="calibri" panose="020F0502020204030204" pitchFamily="34" charset="0"/>
              </a:rPr>
              <a:t> must be defined</a:t>
            </a:r>
          </a:p>
          <a:p>
            <a:pPr>
              <a:spcAft>
                <a:spcPts val="0"/>
              </a:spcAft>
            </a:pPr>
            <a:r>
              <a:rPr lang="en-US" b="1" i="0" dirty="0">
                <a:solidFill>
                  <a:srgbClr val="000000"/>
                </a:solidFill>
                <a:effectLst/>
                <a:latin typeface="calibri" panose="020F0502020204030204" pitchFamily="34" charset="0"/>
              </a:rPr>
              <a:t>SHA256</a:t>
            </a:r>
            <a:r>
              <a:rPr lang="en-US" b="0" i="0" dirty="0">
                <a:solidFill>
                  <a:srgbClr val="000000"/>
                </a:solidFill>
                <a:effectLst/>
                <a:latin typeface="calibri" panose="020F0502020204030204" pitchFamily="34" charset="0"/>
              </a:rPr>
              <a:t> Configuration: To enable hardware acceleration for the SHA256/224 calculation, the macro </a:t>
            </a:r>
            <a:r>
              <a:rPr lang="en-US" b="1" i="0" dirty="0">
                <a:solidFill>
                  <a:srgbClr val="000000"/>
                </a:solidFill>
                <a:effectLst/>
                <a:latin typeface="calibri" panose="020F0502020204030204" pitchFamily="34" charset="0"/>
              </a:rPr>
              <a:t>NETX_SECURE_CRYPTO_NX_CRYPTO_METHODS_SHA256_ALT</a:t>
            </a:r>
            <a:r>
              <a:rPr lang="en-US" b="0" i="0" dirty="0">
                <a:solidFill>
                  <a:srgbClr val="000000"/>
                </a:solidFill>
                <a:effectLst/>
                <a:latin typeface="calibri" panose="020F0502020204030204" pitchFamily="34" charset="0"/>
              </a:rPr>
              <a:t> must be defined</a:t>
            </a:r>
          </a:p>
          <a:p>
            <a:pPr>
              <a:spcAft>
                <a:spcPts val="0"/>
              </a:spcAft>
            </a:pPr>
            <a:r>
              <a:rPr lang="en-US" b="1" i="0" dirty="0">
                <a:solidFill>
                  <a:srgbClr val="000000"/>
                </a:solidFill>
                <a:effectLst/>
                <a:latin typeface="calibri" panose="020F0502020204030204" pitchFamily="34" charset="0"/>
              </a:rPr>
              <a:t>AES</a:t>
            </a:r>
            <a:r>
              <a:rPr lang="en-US" b="0" i="0" dirty="0">
                <a:solidFill>
                  <a:srgbClr val="000000"/>
                </a:solidFill>
                <a:effectLst/>
                <a:latin typeface="calibri" panose="020F0502020204030204" pitchFamily="34" charset="0"/>
              </a:rPr>
              <a:t> Configuration: To enable hardware acceleration for the AES128/192/256 operation, the macro </a:t>
            </a:r>
            <a:r>
              <a:rPr lang="en-US" b="1" i="0" dirty="0">
                <a:solidFill>
                  <a:srgbClr val="000000"/>
                </a:solidFill>
                <a:effectLst/>
                <a:latin typeface="calibri" panose="020F0502020204030204" pitchFamily="34" charset="0"/>
              </a:rPr>
              <a:t>NETX_SECURE_CRYPTO_NX_CRYPTO_METHODS_AES_ALT</a:t>
            </a:r>
            <a:r>
              <a:rPr lang="en-US" b="0" i="0" dirty="0">
                <a:solidFill>
                  <a:srgbClr val="000000"/>
                </a:solidFill>
                <a:effectLst/>
                <a:latin typeface="calibri" panose="020F0502020204030204" pitchFamily="34" charset="0"/>
              </a:rPr>
              <a:t> must be defined</a:t>
            </a:r>
          </a:p>
          <a:p>
            <a:pPr>
              <a:spcAft>
                <a:spcPts val="0"/>
              </a:spcAft>
            </a:pPr>
            <a:r>
              <a:rPr lang="en-US" b="1" i="0" dirty="0">
                <a:solidFill>
                  <a:srgbClr val="000000"/>
                </a:solidFill>
                <a:effectLst/>
                <a:latin typeface="calibri" panose="020F0502020204030204" pitchFamily="34" charset="0"/>
              </a:rPr>
              <a:t>ECC</a:t>
            </a:r>
            <a:r>
              <a:rPr lang="en-US" b="0" i="0" dirty="0">
                <a:solidFill>
                  <a:srgbClr val="000000"/>
                </a:solidFill>
                <a:effectLst/>
                <a:latin typeface="calibri" panose="020F0502020204030204" pitchFamily="34" charset="0"/>
              </a:rPr>
              <a:t> Configuration: To enable hardware acceleration for the ECDSA and ECDH for curves SECP384R1, SECP256R1 and SECP224R1, the </a:t>
            </a:r>
            <a:r>
              <a:rPr lang="en-US" b="1" i="0" dirty="0">
                <a:solidFill>
                  <a:srgbClr val="000000"/>
                </a:solidFill>
                <a:effectLst/>
                <a:latin typeface="calibri" panose="020F0502020204030204" pitchFamily="34" charset="0"/>
              </a:rPr>
              <a:t>macro NETX_SECURE_CRYPTO_NX_CRYPTO_METHODS_ECC_ALT </a:t>
            </a:r>
            <a:r>
              <a:rPr lang="en-US" b="0" i="0" dirty="0">
                <a:solidFill>
                  <a:srgbClr val="000000"/>
                </a:solidFill>
                <a:effectLst/>
                <a:latin typeface="calibri" panose="020F0502020204030204" pitchFamily="34" charset="0"/>
              </a:rPr>
              <a:t>must be defined </a:t>
            </a:r>
          </a:p>
          <a:p>
            <a:pPr>
              <a:spcAft>
                <a:spcPts val="0"/>
              </a:spcAft>
            </a:pPr>
            <a:r>
              <a:rPr lang="en-US" b="1" i="0" dirty="0">
                <a:solidFill>
                  <a:srgbClr val="000000"/>
                </a:solidFill>
                <a:effectLst/>
                <a:latin typeface="calibri" panose="020F0502020204030204" pitchFamily="34" charset="0"/>
              </a:rPr>
              <a:t>RSA</a:t>
            </a:r>
            <a:r>
              <a:rPr lang="en-US" b="0" i="0" dirty="0">
                <a:solidFill>
                  <a:srgbClr val="000000"/>
                </a:solidFill>
                <a:effectLst/>
                <a:latin typeface="calibri" panose="020F0502020204030204" pitchFamily="34" charset="0"/>
              </a:rPr>
              <a:t> Configuration: To enable hardware acceleration for the RSA Encrypt/Decrypt (or Sign/Verify) operation(s), the macro(s) below must be must be defined </a:t>
            </a:r>
          </a:p>
          <a:p>
            <a:pPr>
              <a:spcAft>
                <a:spcPts val="0"/>
              </a:spcAft>
            </a:pPr>
            <a:endParaRPr lang="en-US" b="0" i="0" dirty="0">
              <a:solidFill>
                <a:srgbClr val="000000"/>
              </a:solidFill>
              <a:effectLst/>
              <a:latin typeface="calibri" panose="020F0502020204030204" pitchFamily="34" charset="0"/>
            </a:endParaRPr>
          </a:p>
          <a:p>
            <a:pPr>
              <a:spcAft>
                <a:spcPts val="0"/>
              </a:spcAft>
            </a:pPr>
            <a:endParaRPr lang="en-US" dirty="0"/>
          </a:p>
        </p:txBody>
      </p:sp>
      <p:pic>
        <p:nvPicPr>
          <p:cNvPr id="4" name="Picture 3">
            <a:extLst>
              <a:ext uri="{FF2B5EF4-FFF2-40B4-BE49-F238E27FC236}">
                <a16:creationId xmlns:a16="http://schemas.microsoft.com/office/drawing/2014/main" id="{531C0D29-BD28-4E9B-A36D-3C71CE17DAD2}"/>
              </a:ext>
            </a:extLst>
          </p:cNvPr>
          <p:cNvPicPr>
            <a:picLocks noChangeAspect="1"/>
          </p:cNvPicPr>
          <p:nvPr/>
        </p:nvPicPr>
        <p:blipFill>
          <a:blip r:embed="rId4"/>
          <a:stretch>
            <a:fillRect/>
          </a:stretch>
        </p:blipFill>
        <p:spPr>
          <a:xfrm>
            <a:off x="787653" y="1405793"/>
            <a:ext cx="8148118" cy="1279100"/>
          </a:xfrm>
          <a:prstGeom prst="rect">
            <a:avLst/>
          </a:prstGeom>
        </p:spPr>
      </p:pic>
      <p:pic>
        <p:nvPicPr>
          <p:cNvPr id="7" name="Picture 6">
            <a:extLst>
              <a:ext uri="{FF2B5EF4-FFF2-40B4-BE49-F238E27FC236}">
                <a16:creationId xmlns:a16="http://schemas.microsoft.com/office/drawing/2014/main" id="{8A457C9F-16DE-4BD4-9656-757AFBAB4A57}"/>
              </a:ext>
            </a:extLst>
          </p:cNvPr>
          <p:cNvPicPr>
            <a:picLocks noChangeAspect="1"/>
          </p:cNvPicPr>
          <p:nvPr/>
        </p:nvPicPr>
        <p:blipFill>
          <a:blip r:embed="rId5"/>
          <a:stretch>
            <a:fillRect/>
          </a:stretch>
        </p:blipFill>
        <p:spPr>
          <a:xfrm>
            <a:off x="787653" y="5201122"/>
            <a:ext cx="10003419" cy="1038729"/>
          </a:xfrm>
          <a:prstGeom prst="rect">
            <a:avLst/>
          </a:prstGeom>
        </p:spPr>
      </p:pic>
    </p:spTree>
    <p:custDataLst>
      <p:tags r:id="rId1"/>
    </p:custDataLst>
    <p:extLst>
      <p:ext uri="{BB962C8B-B14F-4D97-AF65-F5344CB8AC3E}">
        <p14:creationId xmlns:p14="http://schemas.microsoft.com/office/powerpoint/2010/main" val="2858959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166340"/>
            <a:ext cx="11244575" cy="886397"/>
          </a:xfrm>
        </p:spPr>
        <p:txBody>
          <a:bodyPr/>
          <a:lstStyle/>
          <a:p>
            <a:r>
              <a:rPr lang="en-US" dirty="0"/>
              <a:t>ii. Azure RTOS </a:t>
            </a:r>
            <a:r>
              <a:rPr lang="en-US" dirty="0" err="1"/>
              <a:t>NetX</a:t>
            </a:r>
            <a:r>
              <a:rPr lang="en-US" dirty="0"/>
              <a:t> Crypto HW Acceleration </a:t>
            </a:r>
            <a:br>
              <a:rPr lang="en-US" dirty="0"/>
            </a:br>
            <a:r>
              <a:rPr lang="en-US" dirty="0"/>
              <a:t>2.4 Usage note</a:t>
            </a:r>
          </a:p>
        </p:txBody>
      </p:sp>
      <p:sp>
        <p:nvSpPr>
          <p:cNvPr id="5" name="Inhaltsplatzhalter 3">
            <a:extLst>
              <a:ext uri="{FF2B5EF4-FFF2-40B4-BE49-F238E27FC236}">
                <a16:creationId xmlns:a16="http://schemas.microsoft.com/office/drawing/2014/main" id="{B00FB3BF-063F-469F-80B3-0A1B2D0A010C}"/>
              </a:ext>
            </a:extLst>
          </p:cNvPr>
          <p:cNvSpPr>
            <a:spLocks noGrp="1"/>
          </p:cNvSpPr>
          <p:nvPr>
            <p:ph idx="1"/>
          </p:nvPr>
        </p:nvSpPr>
        <p:spPr>
          <a:xfrm>
            <a:off x="468000" y="1137513"/>
            <a:ext cx="11244574" cy="3525837"/>
          </a:xfrm>
        </p:spPr>
        <p:txBody>
          <a:bodyPr/>
          <a:lstStyle/>
          <a:p>
            <a:pPr marL="91440">
              <a:spcAft>
                <a:spcPts val="0"/>
              </a:spcAft>
            </a:pPr>
            <a:r>
              <a:rPr lang="en-US" b="1" i="0" dirty="0">
                <a:solidFill>
                  <a:srgbClr val="000000"/>
                </a:solidFill>
                <a:effectLst/>
                <a:latin typeface="calibri" panose="020F0502020204030204" pitchFamily="34" charset="0"/>
              </a:rPr>
              <a:t>Hardware Initialization: </a:t>
            </a:r>
            <a:r>
              <a:rPr lang="en-US" b="0" dirty="0">
                <a:solidFill>
                  <a:srgbClr val="000000"/>
                </a:solidFill>
                <a:effectLst/>
                <a:latin typeface="calibri" panose="020F0502020204030204" pitchFamily="34" charset="0"/>
              </a:rPr>
              <a:t>_</a:t>
            </a:r>
            <a:r>
              <a:rPr lang="en-US" b="0" dirty="0" err="1">
                <a:solidFill>
                  <a:srgbClr val="000000"/>
                </a:solidFill>
                <a:effectLst/>
                <a:latin typeface="calibri" panose="020F0502020204030204" pitchFamily="34" charset="0"/>
              </a:rPr>
              <a:t>nx_crypto_initialize</a:t>
            </a:r>
            <a:r>
              <a:rPr lang="en-US" b="0" dirty="0">
                <a:solidFill>
                  <a:srgbClr val="000000"/>
                </a:solidFill>
                <a:effectLst/>
                <a:latin typeface="calibri" panose="020F0502020204030204" pitchFamily="34" charset="0"/>
              </a:rPr>
              <a:t>() must be invoked before using the </a:t>
            </a:r>
            <a:r>
              <a:rPr lang="en-US" b="0" dirty="0" err="1">
                <a:solidFill>
                  <a:srgbClr val="000000"/>
                </a:solidFill>
                <a:effectLst/>
                <a:latin typeface="calibri" panose="020F0502020204030204" pitchFamily="34" charset="0"/>
              </a:rPr>
              <a:t>NetX</a:t>
            </a:r>
            <a:r>
              <a:rPr lang="en-US" b="0" dirty="0">
                <a:solidFill>
                  <a:srgbClr val="000000"/>
                </a:solidFill>
                <a:effectLst/>
                <a:latin typeface="calibri" panose="020F0502020204030204" pitchFamily="34" charset="0"/>
              </a:rPr>
              <a:t> Crypto APIs to ensure that the SCE peripheral is initialized.</a:t>
            </a:r>
            <a:endParaRPr lang="en-US" b="0" i="0" dirty="0">
              <a:solidFill>
                <a:srgbClr val="000000"/>
              </a:solidFill>
              <a:effectLst/>
              <a:latin typeface="calibri" panose="020F0502020204030204" pitchFamily="34" charset="0"/>
            </a:endParaRPr>
          </a:p>
          <a:p>
            <a:pPr marL="91440">
              <a:spcAft>
                <a:spcPts val="0"/>
              </a:spcAft>
            </a:pPr>
            <a:r>
              <a:rPr lang="en-US" b="1" i="0" dirty="0">
                <a:solidFill>
                  <a:srgbClr val="000000"/>
                </a:solidFill>
                <a:effectLst/>
                <a:latin typeface="calibri" panose="020F0502020204030204" pitchFamily="34" charset="0"/>
              </a:rPr>
              <a:t>AES Usage: </a:t>
            </a:r>
            <a:r>
              <a:rPr lang="en-US" b="0" i="0" dirty="0">
                <a:solidFill>
                  <a:srgbClr val="000000"/>
                </a:solidFill>
                <a:effectLst/>
                <a:latin typeface="calibri" panose="020F0502020204030204" pitchFamily="34" charset="0"/>
              </a:rPr>
              <a:t>GCM mode</a:t>
            </a:r>
          </a:p>
          <a:p>
            <a:pPr marL="91440" lvl="3">
              <a:spcAft>
                <a:spcPts val="0"/>
              </a:spcAft>
            </a:pPr>
            <a:r>
              <a:rPr lang="en-US" b="0" i="0" dirty="0">
                <a:solidFill>
                  <a:srgbClr val="000000"/>
                </a:solidFill>
                <a:effectLst/>
                <a:latin typeface="calibri" panose="020F0502020204030204" pitchFamily="34" charset="0"/>
              </a:rPr>
              <a:t>The first byte of the IV must indicate the length of the subsequent IV. </a:t>
            </a:r>
          </a:p>
          <a:p>
            <a:pPr marL="0" lvl="3" indent="0">
              <a:spcAft>
                <a:spcPts val="0"/>
              </a:spcAft>
              <a:buNone/>
            </a:pPr>
            <a:r>
              <a:rPr lang="en-US" b="0" i="0" dirty="0">
                <a:solidFill>
                  <a:srgbClr val="000000"/>
                </a:solidFill>
                <a:effectLst/>
                <a:latin typeface="calibri" panose="020F0502020204030204" pitchFamily="34" charset="0"/>
              </a:rPr>
              <a:t>(Please refer this document for detail: </a:t>
            </a:r>
            <a:r>
              <a:rPr lang="en-US" b="0" i="0" dirty="0">
                <a:solidFill>
                  <a:srgbClr val="000000"/>
                </a:solidFill>
                <a:effectLst/>
                <a:latin typeface="calibri" panose="020F0502020204030204" pitchFamily="34" charset="0"/>
                <a:hlinkClick r:id="rId4"/>
              </a:rPr>
              <a:t>https://renesas.github.io/fsp/group___r_m___n_e_t_x___s_e_c_u_r_e___c_r_y_p_t_o.html</a:t>
            </a:r>
            <a:r>
              <a:rPr lang="en-US" b="0" i="0" dirty="0">
                <a:solidFill>
                  <a:srgbClr val="000000"/>
                </a:solidFill>
                <a:effectLst/>
                <a:latin typeface="calibri" panose="020F0502020204030204" pitchFamily="34" charset="0"/>
              </a:rPr>
              <a:t> )</a:t>
            </a:r>
          </a:p>
          <a:p>
            <a:pPr marL="91440" algn="l">
              <a:spcAft>
                <a:spcPts val="0"/>
              </a:spcAft>
            </a:pPr>
            <a:endParaRPr lang="en-US" b="0" i="0" dirty="0">
              <a:solidFill>
                <a:srgbClr val="000000"/>
              </a:solidFill>
              <a:effectLst/>
              <a:latin typeface="calibri" panose="020F0502020204030204" pitchFamily="34" charset="0"/>
            </a:endParaRPr>
          </a:p>
          <a:p>
            <a:pPr marL="91440" algn="l">
              <a:spcAft>
                <a:spcPts val="0"/>
              </a:spcAft>
            </a:pPr>
            <a:r>
              <a:rPr lang="en-US" b="1" i="0" dirty="0">
                <a:solidFill>
                  <a:srgbClr val="000000"/>
                </a:solidFill>
                <a:effectLst/>
                <a:latin typeface="calibri" panose="020F0502020204030204" pitchFamily="34" charset="0"/>
              </a:rPr>
              <a:t>Limitations:</a:t>
            </a:r>
          </a:p>
          <a:p>
            <a:pPr marL="275590" lvl="3">
              <a:spcAft>
                <a:spcPts val="0"/>
              </a:spcAft>
              <a:buFont typeface="Arial" panose="020B0604020202020204" pitchFamily="34" charset="0"/>
              <a:buChar char="•"/>
            </a:pPr>
            <a:r>
              <a:rPr lang="en-US" b="0" i="0" dirty="0">
                <a:solidFill>
                  <a:srgbClr val="000000"/>
                </a:solidFill>
                <a:effectLst/>
                <a:latin typeface="calibri" panose="020F0502020204030204" pitchFamily="34" charset="0"/>
              </a:rPr>
              <a:t>Only little endian mode is supported.</a:t>
            </a:r>
          </a:p>
          <a:p>
            <a:pPr marL="275590" lvl="3">
              <a:spcAft>
                <a:spcPts val="0"/>
              </a:spcAft>
              <a:buFont typeface="Arial" panose="020B0604020202020204" pitchFamily="34" charset="0"/>
              <a:buChar char="•"/>
            </a:pPr>
            <a:r>
              <a:rPr lang="en-US" b="0" i="0" dirty="0">
                <a:solidFill>
                  <a:srgbClr val="000000"/>
                </a:solidFill>
                <a:effectLst/>
                <a:latin typeface="calibri" panose="020F0502020204030204" pitchFamily="34" charset="0"/>
              </a:rPr>
              <a:t>RSA CRT keys are not supported.</a:t>
            </a:r>
          </a:p>
          <a:p>
            <a:pPr marL="275590" lvl="3">
              <a:spcAft>
                <a:spcPts val="0"/>
              </a:spcAft>
              <a:buFont typeface="Arial" panose="020B0604020202020204" pitchFamily="34" charset="0"/>
              <a:buChar char="•"/>
            </a:pPr>
            <a:r>
              <a:rPr lang="en-US" b="0" i="0" dirty="0">
                <a:solidFill>
                  <a:srgbClr val="000000"/>
                </a:solidFill>
                <a:effectLst/>
                <a:latin typeface="calibri" panose="020F0502020204030204" pitchFamily="34" charset="0"/>
              </a:rPr>
              <a:t>ECJPAKE related operations are unsupported for NIST 224, 256 and 384 bit curves when HW ECC is enabled.</a:t>
            </a:r>
          </a:p>
          <a:p>
            <a:pPr marL="91440">
              <a:spcAft>
                <a:spcPts val="0"/>
              </a:spcAft>
            </a:pPr>
            <a:endParaRPr lang="en-US" b="0" i="0" dirty="0">
              <a:solidFill>
                <a:srgbClr val="000000"/>
              </a:solidFill>
              <a:effectLst/>
              <a:latin typeface="calibri" panose="020F0502020204030204" pitchFamily="34" charset="0"/>
            </a:endParaRPr>
          </a:p>
          <a:p>
            <a:pPr marL="91440">
              <a:spcAft>
                <a:spcPts val="0"/>
              </a:spcAft>
            </a:pPr>
            <a:r>
              <a:rPr lang="en-US" b="1" dirty="0">
                <a:solidFill>
                  <a:srgbClr val="000000"/>
                </a:solidFill>
                <a:latin typeface="calibri" panose="020F0502020204030204" pitchFamily="34" charset="0"/>
              </a:rPr>
              <a:t>Note:</a:t>
            </a:r>
            <a:endParaRPr lang="en-US" b="1" i="0" dirty="0">
              <a:solidFill>
                <a:srgbClr val="000000"/>
              </a:solidFill>
              <a:effectLst/>
              <a:latin typeface="calibri" panose="020F0502020204030204" pitchFamily="34" charset="0"/>
            </a:endParaRPr>
          </a:p>
        </p:txBody>
      </p:sp>
      <p:pic>
        <p:nvPicPr>
          <p:cNvPr id="6" name="Picture 5">
            <a:extLst>
              <a:ext uri="{FF2B5EF4-FFF2-40B4-BE49-F238E27FC236}">
                <a16:creationId xmlns:a16="http://schemas.microsoft.com/office/drawing/2014/main" id="{6B62CF47-37DF-44BC-89AE-4588FAD0BBC6}"/>
              </a:ext>
            </a:extLst>
          </p:cNvPr>
          <p:cNvPicPr>
            <a:picLocks noChangeAspect="1"/>
          </p:cNvPicPr>
          <p:nvPr/>
        </p:nvPicPr>
        <p:blipFill>
          <a:blip r:embed="rId5"/>
          <a:stretch>
            <a:fillRect/>
          </a:stretch>
        </p:blipFill>
        <p:spPr>
          <a:xfrm>
            <a:off x="2381250" y="4143375"/>
            <a:ext cx="6257925" cy="2136119"/>
          </a:xfrm>
          <a:prstGeom prst="rect">
            <a:avLst/>
          </a:prstGeom>
        </p:spPr>
      </p:pic>
    </p:spTree>
    <p:custDataLst>
      <p:tags r:id="rId1"/>
    </p:custDataLst>
    <p:extLst>
      <p:ext uri="{BB962C8B-B14F-4D97-AF65-F5344CB8AC3E}">
        <p14:creationId xmlns:p14="http://schemas.microsoft.com/office/powerpoint/2010/main" val="4488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agenda</a:t>
            </a:r>
          </a:p>
        </p:txBody>
      </p:sp>
      <p:sp>
        <p:nvSpPr>
          <p:cNvPr id="4" name="Inhaltsplatzhalter 3"/>
          <p:cNvSpPr>
            <a:spLocks noGrp="1"/>
          </p:cNvSpPr>
          <p:nvPr>
            <p:ph idx="1"/>
          </p:nvPr>
        </p:nvSpPr>
        <p:spPr>
          <a:xfrm>
            <a:off x="468000" y="1424991"/>
            <a:ext cx="11244574" cy="4589462"/>
          </a:xfrm>
        </p:spPr>
        <p:txBody>
          <a:bodyPr/>
          <a:lstStyle/>
          <a:p>
            <a:r>
              <a:rPr lang="en-US" b="0" i="0" dirty="0">
                <a:solidFill>
                  <a:srgbClr val="000000"/>
                </a:solidFill>
                <a:effectLst/>
                <a:latin typeface="calibri" panose="020F0502020204030204" pitchFamily="34" charset="0"/>
              </a:rPr>
              <a:t>I. Cryptography</a:t>
            </a:r>
          </a:p>
          <a:p>
            <a:r>
              <a:rPr lang="en-US" b="0" i="0" dirty="0">
                <a:solidFill>
                  <a:srgbClr val="000000"/>
                </a:solidFill>
                <a:effectLst/>
                <a:latin typeface="calibri" panose="020F0502020204030204" pitchFamily="34" charset="0"/>
              </a:rPr>
              <a:t>II. Azure RTOS </a:t>
            </a:r>
            <a:r>
              <a:rPr lang="en-US" b="0" i="0" dirty="0" err="1">
                <a:solidFill>
                  <a:srgbClr val="000000"/>
                </a:solidFill>
                <a:effectLst/>
                <a:latin typeface="calibri" panose="020F0502020204030204" pitchFamily="34" charset="0"/>
              </a:rPr>
              <a:t>NetX</a:t>
            </a:r>
            <a:r>
              <a:rPr lang="en-US" b="0" i="0" dirty="0">
                <a:solidFill>
                  <a:srgbClr val="000000"/>
                </a:solidFill>
                <a:effectLst/>
                <a:latin typeface="calibri" panose="020F0502020204030204" pitchFamily="34" charset="0"/>
              </a:rPr>
              <a:t> Crypto HW Acceleration (</a:t>
            </a:r>
            <a:r>
              <a:rPr lang="en-US" b="0" i="0" dirty="0" err="1">
                <a:solidFill>
                  <a:srgbClr val="000000"/>
                </a:solidFill>
                <a:effectLst/>
                <a:latin typeface="calibri" panose="020F0502020204030204" pitchFamily="34" charset="0"/>
              </a:rPr>
              <a:t>rm_netx_secure_crypto</a:t>
            </a:r>
            <a:r>
              <a:rPr lang="en-US" b="0" i="0" dirty="0">
                <a:solidFill>
                  <a:srgbClr val="000000"/>
                </a:solidFill>
                <a:effectLst/>
                <a:latin typeface="calibri" panose="020F0502020204030204" pitchFamily="34" charset="0"/>
              </a:rPr>
              <a:t>)</a:t>
            </a:r>
          </a:p>
          <a:p>
            <a:r>
              <a:rPr lang="en-US" sz="1800" dirty="0">
                <a:effectLst/>
                <a:latin typeface="Calibri" panose="020F0502020204030204" pitchFamily="34" charset="0"/>
              </a:rPr>
              <a:t>III. </a:t>
            </a:r>
            <a:r>
              <a:rPr lang="en-US" sz="1800" dirty="0" err="1">
                <a:effectLst/>
                <a:latin typeface="Calibri" panose="020F0502020204030204" pitchFamily="34" charset="0"/>
              </a:rPr>
              <a:t>Mbed</a:t>
            </a:r>
            <a:r>
              <a:rPr lang="en-US" sz="1800" dirty="0">
                <a:effectLst/>
                <a:latin typeface="Calibri" panose="020F0502020204030204" pitchFamily="34" charset="0"/>
              </a:rPr>
              <a:t> Crypto HW </a:t>
            </a:r>
            <a:r>
              <a:rPr lang="en-US" sz="1800" dirty="0" err="1">
                <a:effectLst/>
                <a:latin typeface="Calibri" panose="020F0502020204030204" pitchFamily="34" charset="0"/>
              </a:rPr>
              <a:t>Acceleratio</a:t>
            </a:r>
            <a:endParaRPr lang="en-US" sz="1800" dirty="0">
              <a:effectLst/>
              <a:latin typeface="Calibri" panose="020F0502020204030204" pitchFamily="34" charset="0"/>
            </a:endParaRPr>
          </a:p>
          <a:p>
            <a:r>
              <a:rPr lang="en-US" sz="1800" dirty="0">
                <a:effectLst/>
                <a:latin typeface="Calibri" panose="020F0502020204030204" pitchFamily="34" charset="0"/>
              </a:rPr>
              <a:t>IV. Secure Crypto Engine</a:t>
            </a:r>
          </a:p>
          <a:p>
            <a:r>
              <a:rPr lang="en-US" sz="1800" dirty="0">
                <a:effectLst/>
                <a:latin typeface="Calibri" panose="020F0502020204030204" pitchFamily="34" charset="0"/>
              </a:rPr>
              <a:t>V. AES algorithm</a:t>
            </a:r>
            <a:r>
              <a:rPr lang="de-DE" dirty="0"/>
              <a:t>	</a:t>
            </a:r>
          </a:p>
          <a:p>
            <a:pPr marL="0" indent="0">
              <a:buNone/>
            </a:pPr>
            <a:r>
              <a:rPr lang="de-DE" dirty="0"/>
              <a:t>	</a:t>
            </a:r>
            <a:endParaRPr lang="de-DE" b="1" dirty="0"/>
          </a:p>
          <a:p>
            <a:endParaRPr lang="de-DE" b="1" dirty="0"/>
          </a:p>
          <a:p>
            <a:endParaRPr lang="de-DE" b="1" dirty="0"/>
          </a:p>
          <a:p>
            <a:endParaRPr lang="de-DE" b="1" dirty="0"/>
          </a:p>
        </p:txBody>
      </p:sp>
    </p:spTree>
    <p:custDataLst>
      <p:tags r:id="rId1"/>
    </p:custDataLst>
    <p:extLst>
      <p:ext uri="{BB962C8B-B14F-4D97-AF65-F5344CB8AC3E}">
        <p14:creationId xmlns:p14="http://schemas.microsoft.com/office/powerpoint/2010/main" val="1060200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166341"/>
            <a:ext cx="11244575" cy="886397"/>
          </a:xfrm>
        </p:spPr>
        <p:txBody>
          <a:bodyPr/>
          <a:lstStyle/>
          <a:p>
            <a:r>
              <a:rPr lang="en-US" dirty="0"/>
              <a:t>iii. </a:t>
            </a:r>
            <a:r>
              <a:rPr lang="en-US" sz="3200" dirty="0" err="1">
                <a:effectLst/>
                <a:latin typeface="Calibri" panose="020F0502020204030204" pitchFamily="34" charset="0"/>
              </a:rPr>
              <a:t>Mbed</a:t>
            </a:r>
            <a:r>
              <a:rPr lang="en-US" sz="3200" dirty="0">
                <a:effectLst/>
                <a:latin typeface="Calibri" panose="020F0502020204030204" pitchFamily="34" charset="0"/>
              </a:rPr>
              <a:t> Crypto HW Acceleration</a:t>
            </a:r>
            <a:br>
              <a:rPr lang="en-US" sz="3200" dirty="0">
                <a:effectLst/>
                <a:latin typeface="Calibri" panose="020F0502020204030204" pitchFamily="34" charset="0"/>
              </a:rPr>
            </a:br>
            <a:r>
              <a:rPr lang="en-US" sz="3200" dirty="0">
                <a:effectLst/>
                <a:latin typeface="Calibri" panose="020F0502020204030204" pitchFamily="34" charset="0"/>
              </a:rPr>
              <a:t>3.1 History</a:t>
            </a:r>
            <a:r>
              <a:rPr lang="en-US" dirty="0"/>
              <a:t> </a:t>
            </a:r>
          </a:p>
        </p:txBody>
      </p:sp>
      <p:sp>
        <p:nvSpPr>
          <p:cNvPr id="4" name="Inhaltsplatzhalter 3"/>
          <p:cNvSpPr>
            <a:spLocks noGrp="1"/>
          </p:cNvSpPr>
          <p:nvPr>
            <p:ph idx="1"/>
          </p:nvPr>
        </p:nvSpPr>
        <p:spPr>
          <a:xfrm>
            <a:off x="467998" y="1203610"/>
            <a:ext cx="11724001" cy="5889561"/>
          </a:xfrm>
        </p:spPr>
        <p:txBody>
          <a:bodyPr/>
          <a:lstStyle/>
          <a:p>
            <a:pPr marL="0" indent="0">
              <a:spcAft>
                <a:spcPts val="0"/>
              </a:spcAft>
              <a:buNone/>
            </a:pPr>
            <a:r>
              <a:rPr lang="en-US" b="0" i="0" dirty="0">
                <a:solidFill>
                  <a:srgbClr val="24292F"/>
                </a:solidFill>
                <a:effectLst/>
                <a:latin typeface="-apple-system"/>
              </a:rPr>
              <a:t>The </a:t>
            </a:r>
            <a:r>
              <a:rPr lang="en-US" b="0" i="0" dirty="0" err="1">
                <a:solidFill>
                  <a:srgbClr val="24292F"/>
                </a:solidFill>
                <a:effectLst/>
                <a:latin typeface="-apple-system"/>
              </a:rPr>
              <a:t>Mbed</a:t>
            </a:r>
            <a:r>
              <a:rPr lang="en-US" b="0" i="0" dirty="0">
                <a:solidFill>
                  <a:srgbClr val="24292F"/>
                </a:solidFill>
                <a:effectLst/>
                <a:latin typeface="-apple-system"/>
              </a:rPr>
              <a:t> cryptography library is a reference implementation of </a:t>
            </a:r>
            <a:r>
              <a:rPr lang="en-US" b="1" i="0" dirty="0">
                <a:solidFill>
                  <a:srgbClr val="24292F"/>
                </a:solidFill>
                <a:effectLst/>
                <a:latin typeface="-apple-system"/>
              </a:rPr>
              <a:t>the cryptography interface of the Arm’s Platform Security Architecture </a:t>
            </a:r>
            <a:r>
              <a:rPr lang="en-US" b="0" i="0" dirty="0">
                <a:solidFill>
                  <a:srgbClr val="24292F"/>
                </a:solidFill>
                <a:effectLst/>
                <a:latin typeface="-apple-system"/>
              </a:rPr>
              <a:t>(PSA)</a:t>
            </a:r>
          </a:p>
          <a:p>
            <a:pPr marL="0" indent="0">
              <a:spcAft>
                <a:spcPts val="0"/>
              </a:spcAft>
              <a:buNone/>
            </a:pPr>
            <a:r>
              <a:rPr lang="en-US" b="1" i="0" dirty="0">
                <a:solidFill>
                  <a:srgbClr val="24292F"/>
                </a:solidFill>
                <a:effectLst/>
                <a:latin typeface="-apple-system"/>
              </a:rPr>
              <a:t>PSA cryptography API</a:t>
            </a:r>
            <a:r>
              <a:rPr lang="en-US" dirty="0">
                <a:solidFill>
                  <a:srgbClr val="000000"/>
                </a:solidFill>
                <a:latin typeface="calibri" panose="020F0502020204030204" pitchFamily="34" charset="0"/>
              </a:rPr>
              <a:t>: </a:t>
            </a:r>
            <a:endParaRPr lang="en-US" b="1" dirty="0">
              <a:solidFill>
                <a:srgbClr val="24292F"/>
              </a:solidFill>
              <a:latin typeface="-apple-system"/>
            </a:endParaRPr>
          </a:p>
          <a:p>
            <a:pPr marL="361950" lvl="3" indent="0">
              <a:spcAft>
                <a:spcPts val="0"/>
              </a:spcAft>
              <a:buNone/>
            </a:pPr>
            <a:r>
              <a:rPr lang="en-US" b="1" dirty="0">
                <a:solidFill>
                  <a:srgbClr val="24292F"/>
                </a:solidFill>
                <a:latin typeface="-apple-system"/>
              </a:rPr>
              <a:t>+ </a:t>
            </a:r>
            <a:r>
              <a:rPr lang="en-US" b="0" i="0" dirty="0">
                <a:solidFill>
                  <a:srgbClr val="24292F"/>
                </a:solidFill>
                <a:effectLst/>
                <a:latin typeface="-apple-system"/>
              </a:rPr>
              <a:t>Arm's </a:t>
            </a:r>
            <a:r>
              <a:rPr lang="en-US" b="0" i="0" u="none" strike="noStrike" dirty="0">
                <a:effectLst/>
                <a:latin typeface="-apple-system"/>
                <a:hlinkClick r:id="rId4"/>
              </a:rPr>
              <a:t>Platform Security Architecture (PSA)</a:t>
            </a:r>
            <a:r>
              <a:rPr lang="en-US" b="0" i="0" dirty="0">
                <a:solidFill>
                  <a:srgbClr val="24292F"/>
                </a:solidFill>
                <a:effectLst/>
                <a:latin typeface="-apple-system"/>
              </a:rPr>
              <a:t> is a holistic set of threat models, security analyses, hardware and firmware architecture specifications, and an open source firmware reference implementation</a:t>
            </a:r>
            <a:r>
              <a:rPr lang="en-US" b="1" i="0" dirty="0">
                <a:solidFill>
                  <a:srgbClr val="24292F"/>
                </a:solidFill>
                <a:effectLst/>
                <a:latin typeface="-apple-system"/>
              </a:rPr>
              <a:t>.</a:t>
            </a:r>
          </a:p>
          <a:p>
            <a:pPr marL="361950" lvl="3" indent="0">
              <a:spcAft>
                <a:spcPts val="0"/>
              </a:spcAft>
              <a:buNone/>
            </a:pPr>
            <a:r>
              <a:rPr lang="en-US" b="1" dirty="0">
                <a:solidFill>
                  <a:srgbClr val="24292F"/>
                </a:solidFill>
                <a:latin typeface="-apple-system"/>
              </a:rPr>
              <a:t>+ </a:t>
            </a:r>
            <a:r>
              <a:rPr lang="en-US" b="0" i="0" dirty="0">
                <a:solidFill>
                  <a:srgbClr val="24292F"/>
                </a:solidFill>
                <a:effectLst/>
                <a:latin typeface="-apple-system"/>
              </a:rPr>
              <a:t>PSA provides a recipe, based on industry best practice, that allows security to be consistently designed in, at both a hardware and firmware level.</a:t>
            </a:r>
            <a:endParaRPr lang="en-US" b="1" dirty="0">
              <a:solidFill>
                <a:srgbClr val="24292F"/>
              </a:solidFill>
              <a:latin typeface="-apple-system"/>
            </a:endParaRPr>
          </a:p>
          <a:p>
            <a:pPr marL="0" indent="0">
              <a:spcAft>
                <a:spcPts val="0"/>
              </a:spcAft>
              <a:buNone/>
            </a:pPr>
            <a:r>
              <a:rPr lang="en-US" b="1" i="0" dirty="0">
                <a:solidFill>
                  <a:srgbClr val="24292F"/>
                </a:solidFill>
                <a:effectLst/>
                <a:latin typeface="-apple-system"/>
              </a:rPr>
              <a:t>The design goals of the PSA cryptography API:</a:t>
            </a:r>
          </a:p>
          <a:p>
            <a:pPr marL="361950" lvl="3" indent="0">
              <a:spcAft>
                <a:spcPts val="0"/>
              </a:spcAft>
              <a:buNone/>
            </a:pPr>
            <a:r>
              <a:rPr lang="en-US" b="1" dirty="0">
                <a:solidFill>
                  <a:srgbClr val="24292F"/>
                </a:solidFill>
                <a:latin typeface="-apple-system"/>
              </a:rPr>
              <a:t>+ </a:t>
            </a:r>
            <a:r>
              <a:rPr lang="en-US" b="0" i="0" dirty="0">
                <a:solidFill>
                  <a:srgbClr val="24292F"/>
                </a:solidFill>
                <a:effectLst/>
                <a:latin typeface="-apple-system"/>
              </a:rPr>
              <a:t>The API distinguishes caller memory from internal memory, which allows the library to be implemented in an isolated space for additional security.</a:t>
            </a:r>
          </a:p>
          <a:p>
            <a:pPr marL="361950" lvl="3" indent="0">
              <a:spcAft>
                <a:spcPts val="0"/>
              </a:spcAft>
              <a:buNone/>
            </a:pPr>
            <a:r>
              <a:rPr lang="en-US" b="1" i="0" dirty="0">
                <a:solidFill>
                  <a:srgbClr val="24292F"/>
                </a:solidFill>
                <a:effectLst/>
                <a:latin typeface="-apple-system"/>
              </a:rPr>
              <a:t>+ </a:t>
            </a:r>
            <a:r>
              <a:rPr lang="en-US" b="0" i="0" dirty="0">
                <a:solidFill>
                  <a:srgbClr val="24292F"/>
                </a:solidFill>
                <a:effectLst/>
                <a:latin typeface="-apple-system"/>
              </a:rPr>
              <a:t>The structure of internal data is hidden to the application, which allows substituting alternative implementations at build time or run time.</a:t>
            </a:r>
          </a:p>
          <a:p>
            <a:pPr marL="361950" lvl="3" indent="0">
              <a:spcAft>
                <a:spcPts val="0"/>
              </a:spcAft>
              <a:buNone/>
            </a:pPr>
            <a:r>
              <a:rPr lang="en-US" dirty="0">
                <a:solidFill>
                  <a:srgbClr val="24292F"/>
                </a:solidFill>
                <a:latin typeface="-apple-system"/>
              </a:rPr>
              <a:t>+ </a:t>
            </a:r>
            <a:r>
              <a:rPr lang="en-US" b="0" i="0" dirty="0">
                <a:solidFill>
                  <a:srgbClr val="24292F"/>
                </a:solidFill>
                <a:effectLst/>
                <a:latin typeface="-apple-system"/>
              </a:rPr>
              <a:t>All access to the keys happens through handles, which allows support for external </a:t>
            </a:r>
            <a:r>
              <a:rPr lang="en-US" b="0" i="0" dirty="0" err="1">
                <a:solidFill>
                  <a:srgbClr val="24292F"/>
                </a:solidFill>
                <a:effectLst/>
                <a:latin typeface="-apple-system"/>
              </a:rPr>
              <a:t>cryptoprocessors</a:t>
            </a:r>
            <a:r>
              <a:rPr lang="en-US" b="0" i="0" dirty="0">
                <a:solidFill>
                  <a:srgbClr val="24292F"/>
                </a:solidFill>
                <a:effectLst/>
                <a:latin typeface="-apple-system"/>
              </a:rPr>
              <a:t> that is transparent to applications.</a:t>
            </a:r>
          </a:p>
          <a:p>
            <a:pPr marL="361950" lvl="3" indent="0">
              <a:spcAft>
                <a:spcPts val="0"/>
              </a:spcAft>
              <a:buNone/>
            </a:pPr>
            <a:r>
              <a:rPr lang="en-US" dirty="0">
                <a:solidFill>
                  <a:srgbClr val="24292F"/>
                </a:solidFill>
                <a:latin typeface="-apple-system"/>
              </a:rPr>
              <a:t>+ </a:t>
            </a:r>
            <a:r>
              <a:rPr lang="en-US" b="0" i="0" dirty="0">
                <a:solidFill>
                  <a:srgbClr val="24292F"/>
                </a:solidFill>
                <a:effectLst/>
                <a:latin typeface="-apple-system"/>
              </a:rPr>
              <a:t>The interface to algorithms is generic, favoring algorithm agility.</a:t>
            </a:r>
          </a:p>
          <a:p>
            <a:pPr marL="361950" lvl="3" indent="0">
              <a:spcAft>
                <a:spcPts val="0"/>
              </a:spcAft>
              <a:buNone/>
            </a:pPr>
            <a:r>
              <a:rPr lang="en-US" dirty="0">
                <a:solidFill>
                  <a:srgbClr val="24292F"/>
                </a:solidFill>
                <a:latin typeface="-apple-system"/>
              </a:rPr>
              <a:t>+ </a:t>
            </a:r>
            <a:r>
              <a:rPr lang="en-US" b="0" i="0" dirty="0">
                <a:solidFill>
                  <a:srgbClr val="24292F"/>
                </a:solidFill>
                <a:effectLst/>
                <a:latin typeface="-apple-system"/>
              </a:rPr>
              <a:t>The interface is designed to be easy to use and hard to accidentally misuse.</a:t>
            </a:r>
          </a:p>
          <a:p>
            <a:pPr marL="361950" lvl="3" indent="0">
              <a:spcAft>
                <a:spcPts val="0"/>
              </a:spcAft>
              <a:buNone/>
            </a:pPr>
            <a:r>
              <a:rPr lang="en-US" b="1" i="0" dirty="0">
                <a:solidFill>
                  <a:srgbClr val="24292F"/>
                </a:solidFill>
                <a:effectLst/>
                <a:latin typeface="-apple-system"/>
              </a:rPr>
              <a:t>Note: </a:t>
            </a:r>
            <a:r>
              <a:rPr lang="en-US" b="1" i="0" dirty="0">
                <a:solidFill>
                  <a:srgbClr val="000000"/>
                </a:solidFill>
                <a:effectLst/>
                <a:latin typeface="calibri" panose="020F0502020204030204" pitchFamily="34" charset="0"/>
              </a:rPr>
              <a:t>The PSA Crypto module does not provide any interfaces to the user. This release uses the </a:t>
            </a:r>
            <a:r>
              <a:rPr lang="en-US" b="1" i="0" dirty="0" err="1">
                <a:solidFill>
                  <a:srgbClr val="000000"/>
                </a:solidFill>
                <a:effectLst/>
                <a:latin typeface="calibri" panose="020F0502020204030204" pitchFamily="34" charset="0"/>
              </a:rPr>
              <a:t>mbedTLS</a:t>
            </a:r>
            <a:r>
              <a:rPr lang="en-US" b="1" i="0" dirty="0">
                <a:solidFill>
                  <a:srgbClr val="000000"/>
                </a:solidFill>
                <a:effectLst/>
                <a:latin typeface="calibri" panose="020F0502020204030204" pitchFamily="34" charset="0"/>
              </a:rPr>
              <a:t> version 3.2.1 which conforms to the PSA Crypto API 1.0 specification</a:t>
            </a:r>
            <a:endParaRPr lang="en-US" b="1" i="0" dirty="0">
              <a:solidFill>
                <a:srgbClr val="24292F"/>
              </a:solidFill>
              <a:effectLst/>
              <a:latin typeface="-apple-system"/>
            </a:endParaRPr>
          </a:p>
          <a:p>
            <a:pPr marL="0" indent="0">
              <a:spcAft>
                <a:spcPts val="0"/>
              </a:spcAft>
              <a:buNone/>
            </a:pPr>
            <a:endParaRPr lang="en-US" b="0" i="0" dirty="0">
              <a:solidFill>
                <a:srgbClr val="24292F"/>
              </a:solidFill>
              <a:effectLst/>
              <a:latin typeface="-apple-system"/>
            </a:endParaRPr>
          </a:p>
          <a:p>
            <a:pPr marL="0" indent="0">
              <a:spcAft>
                <a:spcPts val="0"/>
              </a:spcAft>
              <a:buNone/>
            </a:pPr>
            <a:endParaRPr lang="en-US" b="1" i="0" dirty="0">
              <a:solidFill>
                <a:srgbClr val="24292F"/>
              </a:solidFill>
              <a:effectLst/>
              <a:latin typeface="-apple-system"/>
            </a:endParaRPr>
          </a:p>
          <a:p>
            <a:pPr marL="0" indent="0">
              <a:spcAft>
                <a:spcPts val="0"/>
              </a:spcAft>
              <a:buNone/>
            </a:pPr>
            <a:endParaRPr lang="en-US" dirty="0">
              <a:solidFill>
                <a:srgbClr val="000000"/>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3565807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166341"/>
            <a:ext cx="11244575" cy="886397"/>
          </a:xfrm>
        </p:spPr>
        <p:txBody>
          <a:bodyPr/>
          <a:lstStyle/>
          <a:p>
            <a:r>
              <a:rPr lang="en-US" dirty="0"/>
              <a:t>iii. </a:t>
            </a:r>
            <a:r>
              <a:rPr lang="en-US" sz="3200" dirty="0" err="1">
                <a:effectLst/>
                <a:latin typeface="Calibri" panose="020F0502020204030204" pitchFamily="34" charset="0"/>
              </a:rPr>
              <a:t>Mbed</a:t>
            </a:r>
            <a:r>
              <a:rPr lang="en-US" sz="3200" dirty="0">
                <a:effectLst/>
                <a:latin typeface="Calibri" panose="020F0502020204030204" pitchFamily="34" charset="0"/>
              </a:rPr>
              <a:t> Crypto HW Acceleration</a:t>
            </a:r>
            <a:br>
              <a:rPr lang="en-US" sz="3200" dirty="0">
                <a:effectLst/>
                <a:latin typeface="Calibri" panose="020F0502020204030204" pitchFamily="34" charset="0"/>
              </a:rPr>
            </a:br>
            <a:r>
              <a:rPr lang="en-US" sz="3200" dirty="0">
                <a:effectLst/>
                <a:latin typeface="Calibri" panose="020F0502020204030204" pitchFamily="34" charset="0"/>
              </a:rPr>
              <a:t>3.2 </a:t>
            </a:r>
            <a:r>
              <a:rPr lang="en-US" sz="3200" dirty="0" err="1">
                <a:effectLst/>
                <a:latin typeface="Calibri" panose="020F0502020204030204" pitchFamily="34" charset="0"/>
              </a:rPr>
              <a:t>psa</a:t>
            </a:r>
            <a:r>
              <a:rPr lang="en-US" sz="3200" dirty="0">
                <a:effectLst/>
                <a:latin typeface="Calibri" panose="020F0502020204030204" pitchFamily="34" charset="0"/>
              </a:rPr>
              <a:t> crypto </a:t>
            </a:r>
            <a:r>
              <a:rPr lang="en-US" sz="3200" dirty="0" err="1">
                <a:effectLst/>
                <a:latin typeface="Calibri" panose="020F0502020204030204" pitchFamily="34" charset="0"/>
              </a:rPr>
              <a:t>api</a:t>
            </a:r>
            <a:endParaRPr lang="en-US" dirty="0"/>
          </a:p>
        </p:txBody>
      </p:sp>
      <p:sp>
        <p:nvSpPr>
          <p:cNvPr id="4" name="Inhaltsplatzhalter 3"/>
          <p:cNvSpPr>
            <a:spLocks noGrp="1"/>
          </p:cNvSpPr>
          <p:nvPr>
            <p:ph idx="1"/>
          </p:nvPr>
        </p:nvSpPr>
        <p:spPr>
          <a:xfrm>
            <a:off x="467998" y="1203610"/>
            <a:ext cx="11724001" cy="5181675"/>
          </a:xfrm>
        </p:spPr>
        <p:txBody>
          <a:bodyPr/>
          <a:lstStyle/>
          <a:p>
            <a:pPr marL="0" indent="0">
              <a:spcAft>
                <a:spcPts val="600"/>
              </a:spcAft>
              <a:buNone/>
            </a:pPr>
            <a:r>
              <a:rPr lang="en-US" b="0" i="0" dirty="0">
                <a:solidFill>
                  <a:srgbClr val="3E4349"/>
                </a:solidFill>
                <a:effectLst/>
                <a:latin typeface="Calibri" panose="020F0502020204030204" pitchFamily="34" charset="0"/>
              </a:rPr>
              <a:t>The interface is user-friendly, while still providing access to the low-level primitives used in modern cryptography</a:t>
            </a:r>
          </a:p>
          <a:p>
            <a:pPr marL="0" indent="0">
              <a:spcAft>
                <a:spcPts val="600"/>
              </a:spcAft>
              <a:buNone/>
            </a:pPr>
            <a:r>
              <a:rPr lang="en-US" b="1" i="0" dirty="0">
                <a:solidFill>
                  <a:srgbClr val="3E4349"/>
                </a:solidFill>
                <a:effectLst/>
                <a:latin typeface="Calibri" panose="020F0502020204030204" pitchFamily="34" charset="0"/>
              </a:rPr>
              <a:t>Design goals</a:t>
            </a:r>
            <a:r>
              <a:rPr lang="en-US" b="1" i="0" dirty="0">
                <a:solidFill>
                  <a:srgbClr val="000000"/>
                </a:solidFill>
                <a:effectLst/>
                <a:latin typeface="calibri" panose="020F0502020204030204" pitchFamily="34" charset="0"/>
              </a:rPr>
              <a:t>:</a:t>
            </a:r>
          </a:p>
          <a:p>
            <a:pPr>
              <a:spcAft>
                <a:spcPts val="600"/>
              </a:spcAft>
              <a:buFontTx/>
              <a:buChar char="-"/>
            </a:pPr>
            <a:r>
              <a:rPr lang="en-US" dirty="0">
                <a:solidFill>
                  <a:srgbClr val="000000"/>
                </a:solidFill>
                <a:latin typeface="calibri" panose="020F0502020204030204" pitchFamily="34" charset="0"/>
              </a:rPr>
              <a:t>Suitable for vast range of device.</a:t>
            </a:r>
          </a:p>
          <a:p>
            <a:pPr>
              <a:spcAft>
                <a:spcPts val="600"/>
              </a:spcAft>
              <a:buFontTx/>
              <a:buChar char="-"/>
            </a:pPr>
            <a:r>
              <a:rPr lang="en-US" b="1" i="0" dirty="0">
                <a:solidFill>
                  <a:srgbClr val="3E4349"/>
                </a:solidFill>
                <a:effectLst/>
                <a:latin typeface="Calibri" panose="020F0502020204030204" pitchFamily="34" charset="0"/>
              </a:rPr>
              <a:t>A </a:t>
            </a:r>
            <a:r>
              <a:rPr lang="en-US" b="1" i="0" dirty="0" err="1">
                <a:solidFill>
                  <a:srgbClr val="3E4349"/>
                </a:solidFill>
                <a:effectLst/>
                <a:latin typeface="Calibri" panose="020F0502020204030204" pitchFamily="34" charset="0"/>
              </a:rPr>
              <a:t>keystore</a:t>
            </a:r>
            <a:r>
              <a:rPr lang="en-US" b="1" i="0" dirty="0">
                <a:solidFill>
                  <a:srgbClr val="3E4349"/>
                </a:solidFill>
                <a:effectLst/>
                <a:latin typeface="Calibri" panose="020F0502020204030204" pitchFamily="34" charset="0"/>
              </a:rPr>
              <a:t> interface</a:t>
            </a:r>
            <a:r>
              <a:rPr lang="en-US" b="0" i="0" dirty="0">
                <a:solidFill>
                  <a:srgbClr val="3E4349"/>
                </a:solidFill>
                <a:effectLst/>
                <a:latin typeface="Calibri" panose="020F0502020204030204" pitchFamily="34" charset="0"/>
              </a:rPr>
              <a:t>: The specification allows cryptographic operations to be performed on a key to which the application does not have direct access. </a:t>
            </a:r>
          </a:p>
          <a:p>
            <a:pPr>
              <a:spcAft>
                <a:spcPts val="600"/>
              </a:spcAft>
              <a:buFontTx/>
              <a:buChar char="-"/>
            </a:pPr>
            <a:r>
              <a:rPr lang="en-US" b="1" i="0" dirty="0">
                <a:solidFill>
                  <a:srgbClr val="3E4349"/>
                </a:solidFill>
                <a:effectLst/>
                <a:latin typeface="Calibri" panose="020F0502020204030204" pitchFamily="34" charset="0"/>
              </a:rPr>
              <a:t>Optional isolation: </a:t>
            </a:r>
            <a:r>
              <a:rPr lang="en-US" b="0" i="0" dirty="0">
                <a:solidFill>
                  <a:srgbClr val="3E4349"/>
                </a:solidFill>
                <a:effectLst/>
                <a:latin typeface="Calibri" panose="020F0502020204030204" pitchFamily="34" charset="0"/>
              </a:rPr>
              <a:t>Implementations can isolate the </a:t>
            </a:r>
            <a:r>
              <a:rPr lang="en-US" b="0" i="0" dirty="0" err="1">
                <a:solidFill>
                  <a:srgbClr val="3E4349"/>
                </a:solidFill>
                <a:effectLst/>
                <a:latin typeface="Calibri" panose="020F0502020204030204" pitchFamily="34" charset="0"/>
              </a:rPr>
              <a:t>cryptoprocessor</a:t>
            </a:r>
            <a:r>
              <a:rPr lang="en-US" b="0" i="0" dirty="0">
                <a:solidFill>
                  <a:srgbClr val="3E4349"/>
                </a:solidFill>
                <a:effectLst/>
                <a:latin typeface="Calibri" panose="020F0502020204030204" pitchFamily="34" charset="0"/>
              </a:rPr>
              <a:t> from the calling application, and can further isolate multiple calling applications. </a:t>
            </a:r>
          </a:p>
          <a:p>
            <a:pPr>
              <a:spcAft>
                <a:spcPts val="600"/>
              </a:spcAft>
              <a:buFontTx/>
              <a:buChar char="-"/>
            </a:pPr>
            <a:r>
              <a:rPr lang="en-US" b="1" i="0" dirty="0">
                <a:solidFill>
                  <a:srgbClr val="3E4349"/>
                </a:solidFill>
                <a:effectLst/>
                <a:latin typeface="Calibri" panose="020F0502020204030204" pitchFamily="34" charset="0"/>
              </a:rPr>
              <a:t>Choice of algorithms: </a:t>
            </a:r>
            <a:r>
              <a:rPr lang="en-US" b="0" i="0" dirty="0">
                <a:solidFill>
                  <a:srgbClr val="3E4349"/>
                </a:solidFill>
                <a:effectLst/>
                <a:latin typeface="Calibri" panose="020F0502020204030204" pitchFamily="34" charset="0"/>
              </a:rPr>
              <a:t>The specification defines a low-level cryptographic interface, where the caller explicitly chooses which algorithm and which security parameters they use.</a:t>
            </a:r>
          </a:p>
          <a:p>
            <a:pPr>
              <a:spcAft>
                <a:spcPts val="600"/>
              </a:spcAft>
              <a:buFontTx/>
              <a:buChar char="-"/>
            </a:pPr>
            <a:r>
              <a:rPr lang="en-US" b="1" i="0" dirty="0">
                <a:solidFill>
                  <a:srgbClr val="3E4349"/>
                </a:solidFill>
                <a:effectLst/>
                <a:latin typeface="Calibri" panose="020F0502020204030204" pitchFamily="34" charset="0"/>
              </a:rPr>
              <a:t>Ease of use: </a:t>
            </a:r>
            <a:r>
              <a:rPr lang="en-US" b="0" i="0" dirty="0">
                <a:solidFill>
                  <a:srgbClr val="3E4349"/>
                </a:solidFill>
                <a:effectLst/>
                <a:latin typeface="Calibri" panose="020F0502020204030204" pitchFamily="34" charset="0"/>
              </a:rPr>
              <a:t>The interface is designed to be as user-friendly as possible, given the aforementioned constraints on suitability for various types of devices and on the freedom to choose algorithms.</a:t>
            </a:r>
          </a:p>
          <a:p>
            <a:pPr>
              <a:spcAft>
                <a:spcPts val="600"/>
              </a:spcAft>
              <a:buFontTx/>
              <a:buChar char="-"/>
            </a:pPr>
            <a:endParaRPr lang="en-US" dirty="0">
              <a:solidFill>
                <a:srgbClr val="3E4349"/>
              </a:solidFill>
              <a:latin typeface="Calibri" panose="020F0502020204030204" pitchFamily="34" charset="0"/>
            </a:endParaRPr>
          </a:p>
          <a:p>
            <a:pPr>
              <a:spcAft>
                <a:spcPts val="600"/>
              </a:spcAft>
              <a:buFontTx/>
              <a:buChar char="-"/>
            </a:pPr>
            <a:endParaRPr lang="en-US" b="1" i="0" dirty="0">
              <a:solidFill>
                <a:srgbClr val="3E4349"/>
              </a:solidFill>
              <a:effectLst/>
              <a:latin typeface="Calibri" panose="020F0502020204030204" pitchFamily="34" charset="0"/>
            </a:endParaRPr>
          </a:p>
          <a:p>
            <a:pPr>
              <a:spcAft>
                <a:spcPts val="600"/>
              </a:spcAft>
              <a:buFontTx/>
              <a:buChar char="-"/>
            </a:pPr>
            <a:endParaRPr lang="en-US" b="1" dirty="0">
              <a:solidFill>
                <a:srgbClr val="3E4349"/>
              </a:solidFill>
              <a:latin typeface="Calibri" panose="020F0502020204030204" pitchFamily="34" charset="0"/>
            </a:endParaRPr>
          </a:p>
          <a:p>
            <a:pPr marL="0" indent="0">
              <a:spcAft>
                <a:spcPts val="600"/>
              </a:spcAft>
              <a:buNone/>
            </a:pPr>
            <a:r>
              <a:rPr lang="en-US" b="1" i="0" dirty="0">
                <a:solidFill>
                  <a:srgbClr val="3E4349"/>
                </a:solidFill>
                <a:effectLst/>
                <a:latin typeface="Calibri" panose="020F0502020204030204" pitchFamily="34" charset="0"/>
              </a:rPr>
              <a:t>Link: </a:t>
            </a:r>
            <a:r>
              <a:rPr lang="en-US" dirty="0">
                <a:hlinkClick r:id="rId4"/>
              </a:rPr>
              <a:t>2. Design goals — PSA Crypto API 1.0.1 documentation (armmbed.github.io)</a:t>
            </a:r>
            <a:endParaRPr lang="en-US" b="1" i="0" dirty="0">
              <a:solidFill>
                <a:srgbClr val="3E4349"/>
              </a:solidFill>
              <a:effectLst/>
              <a:latin typeface="Calibri" panose="020F0502020204030204" pitchFamily="34" charset="0"/>
            </a:endParaRPr>
          </a:p>
        </p:txBody>
      </p:sp>
    </p:spTree>
    <p:custDataLst>
      <p:tags r:id="rId1"/>
    </p:custDataLst>
    <p:extLst>
      <p:ext uri="{BB962C8B-B14F-4D97-AF65-F5344CB8AC3E}">
        <p14:creationId xmlns:p14="http://schemas.microsoft.com/office/powerpoint/2010/main" val="2310488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166343"/>
            <a:ext cx="11244575" cy="886397"/>
          </a:xfrm>
        </p:spPr>
        <p:txBody>
          <a:bodyPr/>
          <a:lstStyle/>
          <a:p>
            <a:r>
              <a:rPr lang="en-US" sz="3200" dirty="0">
                <a:effectLst/>
                <a:latin typeface="Calibri" panose="020F0502020204030204" pitchFamily="34" charset="0"/>
              </a:rPr>
              <a:t>3.2 </a:t>
            </a:r>
            <a:r>
              <a:rPr lang="en-US" sz="3200" dirty="0" err="1">
                <a:effectLst/>
                <a:latin typeface="Calibri" panose="020F0502020204030204" pitchFamily="34" charset="0"/>
              </a:rPr>
              <a:t>psa</a:t>
            </a:r>
            <a:r>
              <a:rPr lang="en-US" sz="3200" dirty="0">
                <a:effectLst/>
                <a:latin typeface="Calibri" panose="020F0502020204030204" pitchFamily="34" charset="0"/>
              </a:rPr>
              <a:t> crypto </a:t>
            </a:r>
            <a:r>
              <a:rPr lang="en-US" sz="3200" dirty="0" err="1">
                <a:effectLst/>
                <a:latin typeface="Calibri" panose="020F0502020204030204" pitchFamily="34" charset="0"/>
              </a:rPr>
              <a:t>api</a:t>
            </a:r>
            <a:r>
              <a:rPr lang="en-US" sz="3200" dirty="0">
                <a:effectLst/>
                <a:latin typeface="Calibri" panose="020F0502020204030204" pitchFamily="34" charset="0"/>
              </a:rPr>
              <a:t> - </a:t>
            </a:r>
            <a:r>
              <a:rPr lang="en-US" b="1" i="0" dirty="0">
                <a:solidFill>
                  <a:srgbClr val="3E4349"/>
                </a:solidFill>
                <a:effectLst/>
                <a:latin typeface="Calibri" panose="020F0502020204030204" pitchFamily="34" charset="0"/>
              </a:rPr>
              <a:t>Functionality overview</a:t>
            </a:r>
            <a:br>
              <a:rPr lang="en-US" b="1" i="0" dirty="0">
                <a:solidFill>
                  <a:srgbClr val="3E4349"/>
                </a:solidFill>
                <a:effectLst/>
                <a:latin typeface="Calibri" panose="020F0502020204030204" pitchFamily="34" charset="0"/>
              </a:rPr>
            </a:br>
            <a:r>
              <a:rPr lang="en-US" b="1" i="0" dirty="0">
                <a:solidFill>
                  <a:srgbClr val="3E4349"/>
                </a:solidFill>
                <a:effectLst/>
                <a:latin typeface="Calibri" panose="020F0502020204030204" pitchFamily="34" charset="0"/>
              </a:rPr>
              <a:t>3.2.1 Library management</a:t>
            </a:r>
            <a:endParaRPr lang="en-US" dirty="0"/>
          </a:p>
        </p:txBody>
      </p:sp>
      <p:sp>
        <p:nvSpPr>
          <p:cNvPr id="4" name="Inhaltsplatzhalter 3">
            <a:extLst>
              <a:ext uri="{FF2B5EF4-FFF2-40B4-BE49-F238E27FC236}">
                <a16:creationId xmlns:a16="http://schemas.microsoft.com/office/drawing/2014/main" id="{A2EFB328-A9D7-491A-8DA6-0742BDDA539A}"/>
              </a:ext>
            </a:extLst>
          </p:cNvPr>
          <p:cNvSpPr>
            <a:spLocks noGrp="1"/>
          </p:cNvSpPr>
          <p:nvPr>
            <p:ph idx="1"/>
          </p:nvPr>
        </p:nvSpPr>
        <p:spPr>
          <a:xfrm>
            <a:off x="467998" y="1203610"/>
            <a:ext cx="11724001" cy="1174424"/>
          </a:xfrm>
        </p:spPr>
        <p:txBody>
          <a:bodyPr/>
          <a:lstStyle/>
          <a:p>
            <a:pPr marL="0" indent="0">
              <a:spcAft>
                <a:spcPts val="600"/>
              </a:spcAft>
              <a:buNone/>
            </a:pPr>
            <a:r>
              <a:rPr lang="en-US" b="1" i="0" dirty="0">
                <a:solidFill>
                  <a:srgbClr val="3E4349"/>
                </a:solidFill>
                <a:effectLst/>
                <a:latin typeface="Calibri" panose="020F0502020204030204" pitchFamily="34" charset="0"/>
              </a:rPr>
              <a:t>Applications must call </a:t>
            </a:r>
            <a:r>
              <a:rPr lang="en-US" b="1" i="0" dirty="0" err="1">
                <a:solidFill>
                  <a:srgbClr val="3E4349"/>
                </a:solidFill>
                <a:effectLst/>
                <a:latin typeface="Calibri" panose="020F0502020204030204" pitchFamily="34" charset="0"/>
              </a:rPr>
              <a:t>psa_crypto_init</a:t>
            </a:r>
            <a:r>
              <a:rPr lang="en-US" b="1" i="0" dirty="0">
                <a:solidFill>
                  <a:srgbClr val="3E4349"/>
                </a:solidFill>
                <a:effectLst/>
                <a:latin typeface="Calibri" panose="020F0502020204030204" pitchFamily="34" charset="0"/>
              </a:rPr>
              <a:t>() to initialize the library before using any other function.</a:t>
            </a:r>
          </a:p>
          <a:p>
            <a:pPr algn="l"/>
            <a:r>
              <a:rPr lang="en-US" b="0" i="0" dirty="0">
                <a:solidFill>
                  <a:srgbClr val="3E4349"/>
                </a:solidFill>
                <a:effectLst/>
                <a:latin typeface="Calibri" panose="020F0502020204030204" pitchFamily="34" charset="0"/>
              </a:rPr>
              <a:t>Applications are permitted to call this function more than once. Once a call succeeds, subsequent calls are guaranteed to succeed.</a:t>
            </a:r>
          </a:p>
          <a:p>
            <a:pPr marL="0" indent="0">
              <a:buNone/>
            </a:pPr>
            <a:endParaRPr lang="en-US" b="1" i="0" dirty="0">
              <a:solidFill>
                <a:srgbClr val="3E4349"/>
              </a:solidFill>
              <a:effectLst/>
              <a:latin typeface="Calibri" panose="020F0502020204030204" pitchFamily="34" charset="0"/>
            </a:endParaRPr>
          </a:p>
        </p:txBody>
      </p:sp>
      <p:pic>
        <p:nvPicPr>
          <p:cNvPr id="8" name="Picture 7">
            <a:extLst>
              <a:ext uri="{FF2B5EF4-FFF2-40B4-BE49-F238E27FC236}">
                <a16:creationId xmlns:a16="http://schemas.microsoft.com/office/drawing/2014/main" id="{8B4B04D0-1CCD-49A5-9F15-DBE172807A3F}"/>
              </a:ext>
            </a:extLst>
          </p:cNvPr>
          <p:cNvPicPr>
            <a:picLocks noChangeAspect="1"/>
          </p:cNvPicPr>
          <p:nvPr/>
        </p:nvPicPr>
        <p:blipFill>
          <a:blip r:embed="rId4"/>
          <a:stretch>
            <a:fillRect/>
          </a:stretch>
        </p:blipFill>
        <p:spPr>
          <a:xfrm>
            <a:off x="1304925" y="2028825"/>
            <a:ext cx="4686300" cy="3771900"/>
          </a:xfrm>
          <a:prstGeom prst="rect">
            <a:avLst/>
          </a:prstGeom>
        </p:spPr>
      </p:pic>
      <p:sp>
        <p:nvSpPr>
          <p:cNvPr id="9" name="Inhaltsplatzhalter 3">
            <a:extLst>
              <a:ext uri="{FF2B5EF4-FFF2-40B4-BE49-F238E27FC236}">
                <a16:creationId xmlns:a16="http://schemas.microsoft.com/office/drawing/2014/main" id="{4995C22D-6B43-41E2-BFA7-F6983AF8F42A}"/>
              </a:ext>
            </a:extLst>
          </p:cNvPr>
          <p:cNvSpPr txBox="1">
            <a:spLocks/>
          </p:cNvSpPr>
          <p:nvPr/>
        </p:nvSpPr>
        <p:spPr>
          <a:xfrm>
            <a:off x="5991225" y="2179722"/>
            <a:ext cx="5862000" cy="1160511"/>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dirty="0">
                <a:solidFill>
                  <a:srgbClr val="3E4349"/>
                </a:solidFill>
                <a:latin typeface="Calibri" panose="020F0502020204030204" pitchFamily="34" charset="0"/>
              </a:rPr>
              <a:t>In case, If the application calls any function that returns a </a:t>
            </a:r>
            <a:r>
              <a:rPr lang="en-US" dirty="0" err="1">
                <a:solidFill>
                  <a:srgbClr val="3E4349"/>
                </a:solidFill>
                <a:latin typeface="Calibri" panose="020F0502020204030204" pitchFamily="34" charset="0"/>
              </a:rPr>
              <a:t>psa_status_t</a:t>
            </a:r>
            <a:r>
              <a:rPr lang="en-US" dirty="0">
                <a:solidFill>
                  <a:srgbClr val="3E4349"/>
                </a:solidFill>
                <a:latin typeface="Calibri" panose="020F0502020204030204" pitchFamily="34" charset="0"/>
              </a:rPr>
              <a:t> result code before calling </a:t>
            </a:r>
            <a:r>
              <a:rPr lang="en-US" dirty="0" err="1">
                <a:solidFill>
                  <a:srgbClr val="3E4349"/>
                </a:solidFill>
                <a:latin typeface="Calibri" panose="020F0502020204030204" pitchFamily="34" charset="0"/>
              </a:rPr>
              <a:t>psa_crypto_init</a:t>
            </a:r>
            <a:r>
              <a:rPr lang="en-US" dirty="0">
                <a:solidFill>
                  <a:srgbClr val="3E4349"/>
                </a:solidFill>
                <a:latin typeface="Calibri" panose="020F0502020204030204" pitchFamily="34" charset="0"/>
              </a:rPr>
              <a:t>(), please refer </a:t>
            </a:r>
            <a:r>
              <a:rPr lang="en-US" dirty="0">
                <a:hlinkClick r:id="rId5"/>
              </a:rPr>
              <a:t>8.2. PSA Crypto library — PSA Crypto API 1.1.0 documentation (armmbed.github.io)</a:t>
            </a:r>
            <a:r>
              <a:rPr lang="en-US" b="1" dirty="0">
                <a:solidFill>
                  <a:srgbClr val="3E4349"/>
                </a:solidFill>
                <a:latin typeface="Calibri" panose="020F0502020204030204" pitchFamily="34" charset="0"/>
              </a:rPr>
              <a:t> </a:t>
            </a:r>
          </a:p>
        </p:txBody>
      </p:sp>
    </p:spTree>
    <p:custDataLst>
      <p:tags r:id="rId1"/>
    </p:custDataLst>
    <p:extLst>
      <p:ext uri="{BB962C8B-B14F-4D97-AF65-F5344CB8AC3E}">
        <p14:creationId xmlns:p14="http://schemas.microsoft.com/office/powerpoint/2010/main" val="2956510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166344"/>
            <a:ext cx="11244575" cy="886397"/>
          </a:xfrm>
        </p:spPr>
        <p:txBody>
          <a:bodyPr/>
          <a:lstStyle/>
          <a:p>
            <a:r>
              <a:rPr lang="en-US" dirty="0">
                <a:latin typeface="Calibri" panose="020F0502020204030204" pitchFamily="34" charset="0"/>
              </a:rPr>
              <a:t>3.2</a:t>
            </a:r>
            <a:r>
              <a:rPr lang="en-US" sz="3200" dirty="0">
                <a:effectLst/>
                <a:latin typeface="Calibri" panose="020F0502020204030204" pitchFamily="34" charset="0"/>
              </a:rPr>
              <a:t> </a:t>
            </a:r>
            <a:r>
              <a:rPr lang="en-US" sz="3200" dirty="0" err="1">
                <a:effectLst/>
                <a:latin typeface="Calibri" panose="020F0502020204030204" pitchFamily="34" charset="0"/>
              </a:rPr>
              <a:t>psa</a:t>
            </a:r>
            <a:r>
              <a:rPr lang="en-US" sz="3200" dirty="0">
                <a:effectLst/>
                <a:latin typeface="Calibri" panose="020F0502020204030204" pitchFamily="34" charset="0"/>
              </a:rPr>
              <a:t> crypto </a:t>
            </a:r>
            <a:r>
              <a:rPr lang="en-US" sz="3200" dirty="0" err="1">
                <a:effectLst/>
                <a:latin typeface="Calibri" panose="020F0502020204030204" pitchFamily="34" charset="0"/>
              </a:rPr>
              <a:t>api</a:t>
            </a:r>
            <a:r>
              <a:rPr lang="en-US" sz="3200" dirty="0">
                <a:effectLst/>
                <a:latin typeface="Calibri" panose="020F0502020204030204" pitchFamily="34" charset="0"/>
              </a:rPr>
              <a:t> - </a:t>
            </a:r>
            <a:r>
              <a:rPr lang="en-US" b="1" i="0" dirty="0">
                <a:solidFill>
                  <a:srgbClr val="3E4349"/>
                </a:solidFill>
                <a:effectLst/>
                <a:latin typeface="Calibri" panose="020F0502020204030204" pitchFamily="34" charset="0"/>
              </a:rPr>
              <a:t>Functionality overview</a:t>
            </a:r>
            <a:br>
              <a:rPr lang="en-US" b="1" i="0" dirty="0">
                <a:solidFill>
                  <a:srgbClr val="3E4349"/>
                </a:solidFill>
                <a:effectLst/>
                <a:latin typeface="Calibri" panose="020F0502020204030204" pitchFamily="34" charset="0"/>
              </a:rPr>
            </a:br>
            <a:r>
              <a:rPr lang="en-US" b="1" i="0" dirty="0">
                <a:solidFill>
                  <a:srgbClr val="3E4349"/>
                </a:solidFill>
                <a:effectLst/>
                <a:latin typeface="Calibri" panose="020F0502020204030204" pitchFamily="34" charset="0"/>
              </a:rPr>
              <a:t>3.2.2 Key management</a:t>
            </a:r>
            <a:endParaRPr lang="en-US" dirty="0"/>
          </a:p>
        </p:txBody>
      </p:sp>
      <p:sp>
        <p:nvSpPr>
          <p:cNvPr id="4" name="Inhaltsplatzhalter 3">
            <a:extLst>
              <a:ext uri="{FF2B5EF4-FFF2-40B4-BE49-F238E27FC236}">
                <a16:creationId xmlns:a16="http://schemas.microsoft.com/office/drawing/2014/main" id="{A2EFB328-A9D7-491A-8DA6-0742BDDA539A}"/>
              </a:ext>
            </a:extLst>
          </p:cNvPr>
          <p:cNvSpPr>
            <a:spLocks noGrp="1"/>
          </p:cNvSpPr>
          <p:nvPr>
            <p:ph idx="1"/>
          </p:nvPr>
        </p:nvSpPr>
        <p:spPr>
          <a:xfrm>
            <a:off x="467998" y="1203610"/>
            <a:ext cx="11724001" cy="943592"/>
          </a:xfrm>
        </p:spPr>
        <p:txBody>
          <a:bodyPr/>
          <a:lstStyle/>
          <a:p>
            <a:pPr>
              <a:spcAft>
                <a:spcPts val="600"/>
              </a:spcAft>
            </a:pPr>
            <a:r>
              <a:rPr lang="en-US" b="1" i="0" dirty="0">
                <a:solidFill>
                  <a:srgbClr val="3E4349"/>
                </a:solidFill>
                <a:effectLst/>
                <a:latin typeface="Calibri" panose="020F0502020204030204" pitchFamily="34" charset="0"/>
              </a:rPr>
              <a:t>Applications always access keys indirectly via an identifier</a:t>
            </a:r>
            <a:r>
              <a:rPr lang="en-US" b="0" i="0" dirty="0">
                <a:solidFill>
                  <a:srgbClr val="3E4349"/>
                </a:solidFill>
                <a:effectLst/>
                <a:latin typeface="Calibri" panose="020F0502020204030204" pitchFamily="34" charset="0"/>
              </a:rPr>
              <a:t>, and </a:t>
            </a:r>
            <a:r>
              <a:rPr lang="en-US" b="1" i="0" dirty="0">
                <a:solidFill>
                  <a:srgbClr val="3E4349"/>
                </a:solidFill>
                <a:effectLst/>
                <a:latin typeface="Calibri" panose="020F0502020204030204" pitchFamily="34" charset="0"/>
              </a:rPr>
              <a:t>can perform operations using a key without accessing </a:t>
            </a:r>
            <a:r>
              <a:rPr lang="en-US" b="0" i="0" dirty="0">
                <a:solidFill>
                  <a:srgbClr val="3E4349"/>
                </a:solidFill>
                <a:effectLst/>
                <a:latin typeface="Calibri" panose="020F0502020204030204" pitchFamily="34" charset="0"/>
              </a:rPr>
              <a:t>the key material.</a:t>
            </a:r>
          </a:p>
          <a:p>
            <a:pPr>
              <a:spcAft>
                <a:spcPts val="600"/>
              </a:spcAft>
            </a:pPr>
            <a:r>
              <a:rPr lang="en-US" b="1" i="0" dirty="0">
                <a:solidFill>
                  <a:srgbClr val="3E4349"/>
                </a:solidFill>
                <a:effectLst/>
                <a:latin typeface="Calibri" panose="020F0502020204030204" pitchFamily="34" charset="0"/>
              </a:rPr>
              <a:t>Each key has a set of attributes</a:t>
            </a:r>
            <a:r>
              <a:rPr lang="en-US" b="0" i="0" dirty="0">
                <a:solidFill>
                  <a:srgbClr val="3E4349"/>
                </a:solidFill>
                <a:effectLst/>
                <a:latin typeface="Calibri" panose="020F0502020204030204" pitchFamily="34" charset="0"/>
              </a:rPr>
              <a:t> that </a:t>
            </a:r>
            <a:r>
              <a:rPr lang="en-US" b="1" i="0" dirty="0">
                <a:solidFill>
                  <a:srgbClr val="3E4349"/>
                </a:solidFill>
                <a:effectLst/>
                <a:latin typeface="Calibri" panose="020F0502020204030204" pitchFamily="34" charset="0"/>
              </a:rPr>
              <a:t>describe the key and the policy for using the key</a:t>
            </a:r>
            <a:r>
              <a:rPr lang="en-US" b="0" i="0" dirty="0">
                <a:solidFill>
                  <a:srgbClr val="3E4349"/>
                </a:solidFill>
                <a:effectLst/>
                <a:latin typeface="Calibri" panose="020F0502020204030204" pitchFamily="34" charset="0"/>
              </a:rPr>
              <a:t>. A </a:t>
            </a:r>
            <a:r>
              <a:rPr lang="en-US" b="1" i="0" dirty="0" err="1">
                <a:solidFill>
                  <a:srgbClr val="FF0000"/>
                </a:solidFill>
                <a:effectLst/>
                <a:latin typeface="Calibri" panose="020F0502020204030204" pitchFamily="34" charset="0"/>
              </a:rPr>
              <a:t>psa_key_attributes_t</a:t>
            </a:r>
            <a:r>
              <a:rPr lang="en-US" b="1" i="0" dirty="0">
                <a:solidFill>
                  <a:srgbClr val="FF0000"/>
                </a:solidFill>
                <a:effectLst/>
                <a:latin typeface="Calibri" panose="020F0502020204030204" pitchFamily="34" charset="0"/>
              </a:rPr>
              <a:t> </a:t>
            </a:r>
            <a:r>
              <a:rPr lang="en-US" b="0" i="0" dirty="0">
                <a:solidFill>
                  <a:srgbClr val="3E4349"/>
                </a:solidFill>
                <a:effectLst/>
                <a:latin typeface="Calibri" panose="020F0502020204030204" pitchFamily="34" charset="0"/>
              </a:rPr>
              <a:t>object contains all of the attributes, which is used when creating a key and when querying key attributes.</a:t>
            </a:r>
            <a:endParaRPr lang="en-US" b="1" i="0" dirty="0">
              <a:solidFill>
                <a:srgbClr val="3E4349"/>
              </a:solidFill>
              <a:effectLst/>
              <a:latin typeface="Calibri" panose="020F0502020204030204" pitchFamily="34" charset="0"/>
            </a:endParaRPr>
          </a:p>
        </p:txBody>
      </p:sp>
      <p:graphicFrame>
        <p:nvGraphicFramePr>
          <p:cNvPr id="5" name="Diagram 4">
            <a:extLst>
              <a:ext uri="{FF2B5EF4-FFF2-40B4-BE49-F238E27FC236}">
                <a16:creationId xmlns:a16="http://schemas.microsoft.com/office/drawing/2014/main" id="{D5DF4377-C61D-4310-94A2-05F74E9A11B5}"/>
              </a:ext>
            </a:extLst>
          </p:cNvPr>
          <p:cNvGraphicFramePr/>
          <p:nvPr>
            <p:extLst>
              <p:ext uri="{D42A27DB-BD31-4B8C-83A1-F6EECF244321}">
                <p14:modId xmlns:p14="http://schemas.microsoft.com/office/powerpoint/2010/main" val="1789517416"/>
              </p:ext>
            </p:extLst>
          </p:nvPr>
        </p:nvGraphicFramePr>
        <p:xfrm>
          <a:off x="1022350" y="2298071"/>
          <a:ext cx="11068050" cy="40265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998958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166344"/>
            <a:ext cx="11244575" cy="886397"/>
          </a:xfrm>
        </p:spPr>
        <p:txBody>
          <a:bodyPr/>
          <a:lstStyle/>
          <a:p>
            <a:r>
              <a:rPr lang="en-US" sz="3200" dirty="0">
                <a:effectLst/>
                <a:latin typeface="Calibri" panose="020F0502020204030204" pitchFamily="34" charset="0"/>
              </a:rPr>
              <a:t>3.2. </a:t>
            </a:r>
            <a:r>
              <a:rPr lang="en-US" sz="3200" dirty="0" err="1">
                <a:effectLst/>
                <a:latin typeface="Calibri" panose="020F0502020204030204" pitchFamily="34" charset="0"/>
              </a:rPr>
              <a:t>psa</a:t>
            </a:r>
            <a:r>
              <a:rPr lang="en-US" sz="3200" dirty="0">
                <a:effectLst/>
                <a:latin typeface="Calibri" panose="020F0502020204030204" pitchFamily="34" charset="0"/>
              </a:rPr>
              <a:t> crypto </a:t>
            </a:r>
            <a:r>
              <a:rPr lang="en-US" sz="3200" dirty="0" err="1">
                <a:effectLst/>
                <a:latin typeface="Calibri" panose="020F0502020204030204" pitchFamily="34" charset="0"/>
              </a:rPr>
              <a:t>api</a:t>
            </a:r>
            <a:r>
              <a:rPr lang="en-US" sz="3200" dirty="0">
                <a:effectLst/>
                <a:latin typeface="Calibri" panose="020F0502020204030204" pitchFamily="34" charset="0"/>
              </a:rPr>
              <a:t> - </a:t>
            </a:r>
            <a:r>
              <a:rPr lang="en-US" b="1" i="0" dirty="0">
                <a:solidFill>
                  <a:srgbClr val="3E4349"/>
                </a:solidFill>
                <a:effectLst/>
                <a:latin typeface="Calibri" panose="020F0502020204030204" pitchFamily="34" charset="0"/>
              </a:rPr>
              <a:t>Functionality overview</a:t>
            </a:r>
            <a:br>
              <a:rPr lang="en-US" b="1" i="0" dirty="0">
                <a:solidFill>
                  <a:srgbClr val="3E4349"/>
                </a:solidFill>
                <a:effectLst/>
                <a:latin typeface="Calibri" panose="020F0502020204030204" pitchFamily="34" charset="0"/>
              </a:rPr>
            </a:br>
            <a:r>
              <a:rPr lang="en-US" b="1" i="0" dirty="0">
                <a:solidFill>
                  <a:srgbClr val="3E4349"/>
                </a:solidFill>
                <a:effectLst/>
                <a:latin typeface="Calibri" panose="020F0502020204030204" pitchFamily="34" charset="0"/>
              </a:rPr>
              <a:t>3.2.2 Key management</a:t>
            </a:r>
            <a:endParaRPr lang="en-US" dirty="0"/>
          </a:p>
        </p:txBody>
      </p:sp>
      <p:sp>
        <p:nvSpPr>
          <p:cNvPr id="4" name="Inhaltsplatzhalter 3">
            <a:extLst>
              <a:ext uri="{FF2B5EF4-FFF2-40B4-BE49-F238E27FC236}">
                <a16:creationId xmlns:a16="http://schemas.microsoft.com/office/drawing/2014/main" id="{A2EFB328-A9D7-491A-8DA6-0742BDDA539A}"/>
              </a:ext>
            </a:extLst>
          </p:cNvPr>
          <p:cNvSpPr>
            <a:spLocks noGrp="1"/>
          </p:cNvSpPr>
          <p:nvPr>
            <p:ph idx="1"/>
          </p:nvPr>
        </p:nvSpPr>
        <p:spPr>
          <a:xfrm>
            <a:off x="467998" y="1203610"/>
            <a:ext cx="11724001" cy="3178049"/>
          </a:xfrm>
        </p:spPr>
        <p:txBody>
          <a:bodyPr/>
          <a:lstStyle/>
          <a:p>
            <a:pPr algn="l"/>
            <a:r>
              <a:rPr lang="en-US" b="1" i="0" dirty="0">
                <a:solidFill>
                  <a:srgbClr val="3E4349"/>
                </a:solidFill>
                <a:effectLst/>
                <a:latin typeface="Calibri" panose="020F0502020204030204" pitchFamily="34" charset="0"/>
              </a:rPr>
              <a:t>Recommendations of minimum standards for key management: </a:t>
            </a:r>
            <a:r>
              <a:rPr lang="en-US" b="0" i="0" dirty="0">
                <a:solidFill>
                  <a:srgbClr val="3E4349"/>
                </a:solidFill>
                <a:effectLst/>
                <a:latin typeface="Calibri" panose="020F0502020204030204" pitchFamily="34" charset="0"/>
              </a:rPr>
              <a:t>Most implementations provide the following functions:</a:t>
            </a:r>
            <a:endParaRPr lang="en-US" b="1" i="0" dirty="0">
              <a:solidFill>
                <a:srgbClr val="3E4349"/>
              </a:solidFill>
              <a:effectLst/>
              <a:latin typeface="Calibri" panose="020F0502020204030204" pitchFamily="34" charset="0"/>
            </a:endParaRPr>
          </a:p>
          <a:p>
            <a:pPr lvl="3"/>
            <a:r>
              <a:rPr lang="en-US" i="0" dirty="0">
                <a:solidFill>
                  <a:srgbClr val="3E4349"/>
                </a:solidFill>
                <a:effectLst/>
                <a:latin typeface="Calibri" panose="020F0502020204030204" pitchFamily="34" charset="0"/>
              </a:rPr>
              <a:t> </a:t>
            </a:r>
            <a:r>
              <a:rPr lang="en-US" b="1" i="0" dirty="0" err="1">
                <a:solidFill>
                  <a:srgbClr val="3E4349"/>
                </a:solidFill>
                <a:effectLst/>
                <a:latin typeface="Calibri" panose="020F0502020204030204" pitchFamily="34" charset="0"/>
              </a:rPr>
              <a:t>psa_import_key</a:t>
            </a:r>
            <a:r>
              <a:rPr lang="en-US" b="1" i="0" dirty="0">
                <a:solidFill>
                  <a:srgbClr val="3E4349"/>
                </a:solidFill>
                <a:effectLst/>
                <a:latin typeface="Calibri" panose="020F0502020204030204" pitchFamily="34" charset="0"/>
              </a:rPr>
              <a:t>(). </a:t>
            </a:r>
            <a:r>
              <a:rPr lang="en-US" i="0" dirty="0">
                <a:solidFill>
                  <a:srgbClr val="3E4349"/>
                </a:solidFill>
                <a:effectLst/>
                <a:latin typeface="Calibri" panose="020F0502020204030204" pitchFamily="34" charset="0"/>
              </a:rPr>
              <a:t>The exceptions are implementations that only give access to a key or keys that are provisioned by proprietary means, and do not allow the main application to use its own cryptographic material.		</a:t>
            </a:r>
          </a:p>
          <a:p>
            <a:pPr lvl="3"/>
            <a:r>
              <a:rPr lang="en-US" b="1" i="0" dirty="0" err="1">
                <a:solidFill>
                  <a:srgbClr val="3E4349"/>
                </a:solidFill>
                <a:effectLst/>
                <a:latin typeface="Calibri" panose="020F0502020204030204" pitchFamily="34" charset="0"/>
              </a:rPr>
              <a:t>psa_get_key_attributes</a:t>
            </a:r>
            <a:r>
              <a:rPr lang="en-US" b="1" i="0" dirty="0">
                <a:solidFill>
                  <a:srgbClr val="3E4349"/>
                </a:solidFill>
                <a:effectLst/>
                <a:latin typeface="Calibri" panose="020F0502020204030204" pitchFamily="34" charset="0"/>
              </a:rPr>
              <a:t>() </a:t>
            </a:r>
            <a:r>
              <a:rPr lang="en-US" i="0" dirty="0">
                <a:solidFill>
                  <a:srgbClr val="3E4349"/>
                </a:solidFill>
                <a:effectLst/>
                <a:latin typeface="Calibri" panose="020F0502020204030204" pitchFamily="34" charset="0"/>
              </a:rPr>
              <a:t>and the </a:t>
            </a:r>
            <a:r>
              <a:rPr lang="en-US" b="1" i="0" dirty="0" err="1">
                <a:solidFill>
                  <a:srgbClr val="3E4349"/>
                </a:solidFill>
                <a:effectLst/>
                <a:latin typeface="Calibri" panose="020F0502020204030204" pitchFamily="34" charset="0"/>
              </a:rPr>
              <a:t>psa_get_key_xxx</a:t>
            </a:r>
            <a:r>
              <a:rPr lang="en-US" b="1" i="0" dirty="0">
                <a:solidFill>
                  <a:srgbClr val="3E4349"/>
                </a:solidFill>
                <a:effectLst/>
                <a:latin typeface="Calibri" panose="020F0502020204030204" pitchFamily="34" charset="0"/>
              </a:rPr>
              <a:t>()</a:t>
            </a:r>
            <a:r>
              <a:rPr lang="en-US" i="0" dirty="0">
                <a:solidFill>
                  <a:srgbClr val="3E4349"/>
                </a:solidFill>
                <a:effectLst/>
                <a:latin typeface="Calibri" panose="020F0502020204030204" pitchFamily="34" charset="0"/>
              </a:rPr>
              <a:t> accessor functions. They are easy to implement, and it is difficult to write applications and to diagnose issues without being able to check the metadata.</a:t>
            </a:r>
            <a:endParaRPr lang="en-US" dirty="0">
              <a:solidFill>
                <a:srgbClr val="3E4349"/>
              </a:solidFill>
              <a:latin typeface="Calibri" panose="020F0502020204030204" pitchFamily="34" charset="0"/>
            </a:endParaRPr>
          </a:p>
          <a:p>
            <a:pPr lvl="3"/>
            <a:r>
              <a:rPr lang="en-US" b="1" i="0" dirty="0" err="1">
                <a:solidFill>
                  <a:srgbClr val="3E4349"/>
                </a:solidFill>
                <a:effectLst/>
                <a:latin typeface="Calibri" panose="020F0502020204030204" pitchFamily="34" charset="0"/>
              </a:rPr>
              <a:t>psa_export_public_key</a:t>
            </a:r>
            <a:r>
              <a:rPr lang="en-US" b="1" i="0" dirty="0">
                <a:solidFill>
                  <a:srgbClr val="3E4349"/>
                </a:solidFill>
                <a:effectLst/>
                <a:latin typeface="Calibri" panose="020F0502020204030204" pitchFamily="34" charset="0"/>
              </a:rPr>
              <a:t>(). </a:t>
            </a:r>
            <a:r>
              <a:rPr lang="en-US" i="0" dirty="0">
                <a:solidFill>
                  <a:srgbClr val="3E4349"/>
                </a:solidFill>
                <a:effectLst/>
                <a:latin typeface="Calibri" panose="020F0502020204030204" pitchFamily="34" charset="0"/>
              </a:rPr>
              <a:t>This function is usually provided if the implementation supports any asymmetric algorithm, since public-key cryptography often requires the delivery of a public key that is associated with a protected private key.</a:t>
            </a:r>
          </a:p>
          <a:p>
            <a:pPr lvl="3"/>
            <a:r>
              <a:rPr lang="en-US" b="1" i="0" dirty="0" err="1">
                <a:solidFill>
                  <a:srgbClr val="3E4349"/>
                </a:solidFill>
                <a:effectLst/>
                <a:latin typeface="Calibri" panose="020F0502020204030204" pitchFamily="34" charset="0"/>
              </a:rPr>
              <a:t>psa_export_key</a:t>
            </a:r>
            <a:r>
              <a:rPr lang="en-US" b="1" i="0" dirty="0">
                <a:solidFill>
                  <a:srgbClr val="3E4349"/>
                </a:solidFill>
                <a:effectLst/>
                <a:latin typeface="Calibri" panose="020F0502020204030204" pitchFamily="34" charset="0"/>
              </a:rPr>
              <a:t>().</a:t>
            </a:r>
            <a:r>
              <a:rPr lang="en-US" i="0" dirty="0">
                <a:solidFill>
                  <a:srgbClr val="3E4349"/>
                </a:solidFill>
                <a:effectLst/>
                <a:latin typeface="Calibri" panose="020F0502020204030204" pitchFamily="34" charset="0"/>
              </a:rPr>
              <a:t> However, highly constrained implementations that are designed to work only with short-term keys, or only with long-term non-extractable keys, do not need to provide this function</a:t>
            </a:r>
          </a:p>
        </p:txBody>
      </p:sp>
    </p:spTree>
    <p:custDataLst>
      <p:tags r:id="rId1"/>
    </p:custDataLst>
    <p:extLst>
      <p:ext uri="{BB962C8B-B14F-4D97-AF65-F5344CB8AC3E}">
        <p14:creationId xmlns:p14="http://schemas.microsoft.com/office/powerpoint/2010/main" val="4267409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166345"/>
            <a:ext cx="11244575" cy="886397"/>
          </a:xfrm>
        </p:spPr>
        <p:txBody>
          <a:bodyPr/>
          <a:lstStyle/>
          <a:p>
            <a:r>
              <a:rPr lang="en-US" dirty="0">
                <a:latin typeface="Calibri" panose="020F0502020204030204" pitchFamily="34" charset="0"/>
              </a:rPr>
              <a:t>3.2</a:t>
            </a:r>
            <a:r>
              <a:rPr lang="en-US" sz="3200" dirty="0">
                <a:effectLst/>
                <a:latin typeface="Calibri" panose="020F0502020204030204" pitchFamily="34" charset="0"/>
              </a:rPr>
              <a:t> </a:t>
            </a:r>
            <a:r>
              <a:rPr lang="en-US" sz="3200" dirty="0" err="1">
                <a:effectLst/>
                <a:latin typeface="Calibri" panose="020F0502020204030204" pitchFamily="34" charset="0"/>
              </a:rPr>
              <a:t>psa</a:t>
            </a:r>
            <a:r>
              <a:rPr lang="en-US" sz="3200" dirty="0">
                <a:effectLst/>
                <a:latin typeface="Calibri" panose="020F0502020204030204" pitchFamily="34" charset="0"/>
              </a:rPr>
              <a:t> crypto </a:t>
            </a:r>
            <a:r>
              <a:rPr lang="en-US" sz="3200" dirty="0" err="1">
                <a:effectLst/>
                <a:latin typeface="Calibri" panose="020F0502020204030204" pitchFamily="34" charset="0"/>
              </a:rPr>
              <a:t>api</a:t>
            </a:r>
            <a:r>
              <a:rPr lang="en-US" sz="3200" dirty="0">
                <a:effectLst/>
                <a:latin typeface="Calibri" panose="020F0502020204030204" pitchFamily="34" charset="0"/>
              </a:rPr>
              <a:t> - </a:t>
            </a:r>
            <a:r>
              <a:rPr lang="en-US" b="1" i="0" dirty="0">
                <a:solidFill>
                  <a:srgbClr val="3E4349"/>
                </a:solidFill>
                <a:effectLst/>
                <a:latin typeface="Calibri" panose="020F0502020204030204" pitchFamily="34" charset="0"/>
              </a:rPr>
              <a:t>Functionality overview</a:t>
            </a:r>
            <a:br>
              <a:rPr lang="en-US" b="1" i="0" dirty="0">
                <a:solidFill>
                  <a:srgbClr val="3E4349"/>
                </a:solidFill>
                <a:effectLst/>
                <a:latin typeface="Calibri" panose="020F0502020204030204" pitchFamily="34" charset="0"/>
              </a:rPr>
            </a:br>
            <a:r>
              <a:rPr lang="en-US" b="1" i="0" dirty="0">
                <a:solidFill>
                  <a:srgbClr val="3E4349"/>
                </a:solidFill>
                <a:effectLst/>
                <a:latin typeface="Calibri" panose="020F0502020204030204" pitchFamily="34" charset="0"/>
              </a:rPr>
              <a:t>3.2.3 Symmetric cryptography</a:t>
            </a:r>
            <a:endParaRPr lang="en-US" dirty="0"/>
          </a:p>
        </p:txBody>
      </p:sp>
      <p:sp>
        <p:nvSpPr>
          <p:cNvPr id="4" name="Inhaltsplatzhalter 3">
            <a:extLst>
              <a:ext uri="{FF2B5EF4-FFF2-40B4-BE49-F238E27FC236}">
                <a16:creationId xmlns:a16="http://schemas.microsoft.com/office/drawing/2014/main" id="{A2EFB328-A9D7-491A-8DA6-0742BDDA539A}"/>
              </a:ext>
            </a:extLst>
          </p:cNvPr>
          <p:cNvSpPr>
            <a:spLocks noGrp="1"/>
          </p:cNvSpPr>
          <p:nvPr>
            <p:ph idx="1"/>
          </p:nvPr>
        </p:nvSpPr>
        <p:spPr>
          <a:xfrm>
            <a:off x="467998" y="1203610"/>
            <a:ext cx="11724001" cy="275717"/>
          </a:xfrm>
        </p:spPr>
        <p:txBody>
          <a:bodyPr/>
          <a:lstStyle/>
          <a:p>
            <a:pPr algn="l"/>
            <a:r>
              <a:rPr lang="en-US" b="0" i="0" dirty="0">
                <a:solidFill>
                  <a:srgbClr val="3E4349"/>
                </a:solidFill>
                <a:effectLst/>
                <a:latin typeface="Calibri" panose="020F0502020204030204" pitchFamily="34" charset="0"/>
              </a:rPr>
              <a:t>This specification defines interfaces for the following types of symmetric cryptographic operation:</a:t>
            </a:r>
          </a:p>
        </p:txBody>
      </p:sp>
      <p:graphicFrame>
        <p:nvGraphicFramePr>
          <p:cNvPr id="6" name="Diagram 5">
            <a:extLst>
              <a:ext uri="{FF2B5EF4-FFF2-40B4-BE49-F238E27FC236}">
                <a16:creationId xmlns:a16="http://schemas.microsoft.com/office/drawing/2014/main" id="{DB4514F3-CD16-4852-85AF-498F8C6F53FE}"/>
              </a:ext>
            </a:extLst>
          </p:cNvPr>
          <p:cNvGraphicFramePr/>
          <p:nvPr>
            <p:extLst>
              <p:ext uri="{D42A27DB-BD31-4B8C-83A1-F6EECF244321}">
                <p14:modId xmlns:p14="http://schemas.microsoft.com/office/powerpoint/2010/main" val="525307320"/>
              </p:ext>
            </p:extLst>
          </p:nvPr>
        </p:nvGraphicFramePr>
        <p:xfrm>
          <a:off x="1054226" y="1479327"/>
          <a:ext cx="7492246" cy="46590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Rounded Corners 8">
            <a:extLst>
              <a:ext uri="{FF2B5EF4-FFF2-40B4-BE49-F238E27FC236}">
                <a16:creationId xmlns:a16="http://schemas.microsoft.com/office/drawing/2014/main" id="{21055974-B58A-4E40-89F9-1159774864AC}"/>
              </a:ext>
            </a:extLst>
          </p:cNvPr>
          <p:cNvSpPr/>
          <p:nvPr/>
        </p:nvSpPr>
        <p:spPr>
          <a:xfrm>
            <a:off x="8870149" y="166345"/>
            <a:ext cx="3705114" cy="20789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bg1"/>
                </a:solidFill>
                <a:effectLst/>
                <a:latin typeface="Inter"/>
              </a:rPr>
              <a:t>MAC is used to authenticate the origin and nature of a message. MACs use authentication cryptography to verify the legitimacy of data sent through a network or transferred from one person to another. </a:t>
            </a:r>
            <a:endParaRPr lang="en-US" dirty="0">
              <a:solidFill>
                <a:schemeClr val="bg1"/>
              </a:solidFill>
            </a:endParaRPr>
          </a:p>
        </p:txBody>
      </p:sp>
      <p:sp>
        <p:nvSpPr>
          <p:cNvPr id="10" name="Arrow: Right 9">
            <a:extLst>
              <a:ext uri="{FF2B5EF4-FFF2-40B4-BE49-F238E27FC236}">
                <a16:creationId xmlns:a16="http://schemas.microsoft.com/office/drawing/2014/main" id="{CA9C849B-9A6E-4253-8362-C6BBDED95C16}"/>
              </a:ext>
            </a:extLst>
          </p:cNvPr>
          <p:cNvSpPr/>
          <p:nvPr/>
        </p:nvSpPr>
        <p:spPr>
          <a:xfrm rot="18501330">
            <a:off x="8553156" y="2387961"/>
            <a:ext cx="841972" cy="391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B0B48A6C-7700-4705-B9F7-2A44283F1C06}"/>
              </a:ext>
            </a:extLst>
          </p:cNvPr>
          <p:cNvSpPr/>
          <p:nvPr/>
        </p:nvSpPr>
        <p:spPr>
          <a:xfrm>
            <a:off x="9718928" y="4459564"/>
            <a:ext cx="1170144" cy="420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bg1"/>
                </a:solidFill>
                <a:effectLst/>
                <a:latin typeface="Inter"/>
                <a:hlinkClick r:id="rId9">
                  <a:extLst>
                    <a:ext uri="{A12FA001-AC4F-418D-AE19-62706E023703}">
                      <ahyp:hlinkClr xmlns:ahyp="http://schemas.microsoft.com/office/drawing/2018/hyperlinkcolor" val="tx"/>
                    </a:ext>
                  </a:extLst>
                </a:hlinkClick>
              </a:rPr>
              <a:t>Link</a:t>
            </a:r>
            <a:endParaRPr lang="en-US" dirty="0">
              <a:solidFill>
                <a:schemeClr val="bg1"/>
              </a:solidFill>
            </a:endParaRPr>
          </a:p>
        </p:txBody>
      </p:sp>
      <p:sp>
        <p:nvSpPr>
          <p:cNvPr id="14" name="Arrow: Right 13">
            <a:extLst>
              <a:ext uri="{FF2B5EF4-FFF2-40B4-BE49-F238E27FC236}">
                <a16:creationId xmlns:a16="http://schemas.microsoft.com/office/drawing/2014/main" id="{30D38924-479B-40DB-8BF8-81F36F3B209B}"/>
              </a:ext>
            </a:extLst>
          </p:cNvPr>
          <p:cNvSpPr/>
          <p:nvPr/>
        </p:nvSpPr>
        <p:spPr>
          <a:xfrm>
            <a:off x="8711714" y="4445982"/>
            <a:ext cx="841972" cy="391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16049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609543"/>
            <a:ext cx="11244575" cy="443198"/>
          </a:xfrm>
        </p:spPr>
        <p:txBody>
          <a:bodyPr/>
          <a:lstStyle/>
          <a:p>
            <a:r>
              <a:rPr lang="en-US" sz="3200" dirty="0">
                <a:effectLst/>
                <a:latin typeface="Calibri" panose="020F0502020204030204" pitchFamily="34" charset="0"/>
              </a:rPr>
              <a:t>Note 1 - hash</a:t>
            </a:r>
            <a:endParaRPr lang="en-US" dirty="0"/>
          </a:p>
        </p:txBody>
      </p:sp>
      <p:sp>
        <p:nvSpPr>
          <p:cNvPr id="4" name="Inhaltsplatzhalter 3">
            <a:extLst>
              <a:ext uri="{FF2B5EF4-FFF2-40B4-BE49-F238E27FC236}">
                <a16:creationId xmlns:a16="http://schemas.microsoft.com/office/drawing/2014/main" id="{A2EFB328-A9D7-491A-8DA6-0742BDDA539A}"/>
              </a:ext>
            </a:extLst>
          </p:cNvPr>
          <p:cNvSpPr>
            <a:spLocks noGrp="1"/>
          </p:cNvSpPr>
          <p:nvPr>
            <p:ph idx="1"/>
          </p:nvPr>
        </p:nvSpPr>
        <p:spPr>
          <a:xfrm>
            <a:off x="467998" y="1203610"/>
            <a:ext cx="11724001" cy="4428392"/>
          </a:xfrm>
        </p:spPr>
        <p:txBody>
          <a:bodyPr/>
          <a:lstStyle/>
          <a:p>
            <a:pPr algn="l"/>
            <a:r>
              <a:rPr lang="vi-VN" b="0" i="0" dirty="0">
                <a:solidFill>
                  <a:srgbClr val="000000"/>
                </a:solidFill>
                <a:effectLst/>
                <a:latin typeface="Arial" panose="020B0604020202020204" pitchFamily="34" charset="0"/>
              </a:rPr>
              <a:t> Hash function hay còn gọi là “hàm băm” là hàm nhận một input đầu vào, từ input đó tạo ra một giá trị output (hay còn gọi là “hash value” – “giá trị băm”) tương ứng. Giá trị đầu vào có thể có độ dài tuỳ ý nhưng giá trị băm thì luôn có độ dài cố định. Hash function là hàm mã hoá một chiều.</a:t>
            </a:r>
            <a:endParaRPr lang="en-US" b="0" i="0" dirty="0">
              <a:solidFill>
                <a:srgbClr val="000000"/>
              </a:solidFill>
              <a:effectLst/>
              <a:latin typeface="Arial" panose="020B0604020202020204" pitchFamily="34" charset="0"/>
            </a:endParaRPr>
          </a:p>
          <a:p>
            <a:pPr algn="just" fontAlgn="base"/>
            <a:r>
              <a:rPr lang="vi-VN" b="1" i="0" dirty="0">
                <a:solidFill>
                  <a:srgbClr val="000000"/>
                </a:solidFill>
                <a:effectLst/>
                <a:latin typeface="inherit"/>
              </a:rPr>
              <a:t>Một hash function tốt phải thỏa mãn các điều kiện sau</a:t>
            </a:r>
            <a:endParaRPr lang="en-US" b="1" i="0" dirty="0">
              <a:solidFill>
                <a:srgbClr val="000000"/>
              </a:solidFill>
              <a:effectLst/>
              <a:latin typeface="inherit"/>
            </a:endParaRPr>
          </a:p>
          <a:p>
            <a:pPr lvl="3" algn="just" fontAlgn="base">
              <a:buFont typeface="Arial" panose="020B0604020202020204" pitchFamily="34" charset="0"/>
              <a:buChar char="•"/>
            </a:pPr>
            <a:r>
              <a:rPr lang="vi-VN" b="0" i="0" dirty="0">
                <a:solidFill>
                  <a:srgbClr val="000000"/>
                </a:solidFill>
                <a:effectLst/>
                <a:latin typeface="Arial" panose="020B0604020202020204" pitchFamily="34" charset="0"/>
              </a:rPr>
              <a:t>Tính toán nhanh</a:t>
            </a:r>
          </a:p>
          <a:p>
            <a:pPr lvl="3" algn="just" fontAlgn="base">
              <a:buFont typeface="Arial" panose="020B0604020202020204" pitchFamily="34" charset="0"/>
              <a:buChar char="•"/>
            </a:pPr>
            <a:r>
              <a:rPr lang="vi-VN" b="0" i="0" dirty="0">
                <a:solidFill>
                  <a:srgbClr val="000000"/>
                </a:solidFill>
                <a:effectLst/>
                <a:latin typeface="Arial" panose="020B0604020202020204" pitchFamily="34" charset="0"/>
              </a:rPr>
              <a:t>Ít xảy ra đụng độ, tức là khả năng để các gía trị input khác nhau cho ra cùng một giá trị</a:t>
            </a:r>
            <a:endParaRPr lang="en-US" b="0" i="0" dirty="0">
              <a:solidFill>
                <a:srgbClr val="000000"/>
              </a:solidFill>
              <a:effectLst/>
              <a:latin typeface="Arial" panose="020B0604020202020204" pitchFamily="34" charset="0"/>
            </a:endParaRPr>
          </a:p>
          <a:p>
            <a:pPr marL="355600" lvl="3" indent="0" algn="just" fontAlgn="base">
              <a:buNone/>
            </a:pPr>
            <a:r>
              <a:rPr lang="vi-VN" b="0" i="0" dirty="0">
                <a:solidFill>
                  <a:srgbClr val="000000"/>
                </a:solidFill>
                <a:effectLst/>
                <a:latin typeface="Arial" panose="020B0604020202020204" pitchFamily="34" charset="0"/>
              </a:rPr>
              <a:t> băm là rất thấp</a:t>
            </a:r>
          </a:p>
          <a:p>
            <a:pPr lvl="3" algn="just" fontAlgn="base">
              <a:buFont typeface="Arial" panose="020B0604020202020204" pitchFamily="34" charset="0"/>
              <a:buChar char="•"/>
            </a:pPr>
            <a:r>
              <a:rPr lang="vi-VN" b="0" i="0" dirty="0">
                <a:solidFill>
                  <a:srgbClr val="000000"/>
                </a:solidFill>
                <a:effectLst/>
                <a:latin typeface="Arial" panose="020B0604020202020204" pitchFamily="34" charset="0"/>
              </a:rPr>
              <a:t>Không thể đảo ngược: Đảm bảo không có phương pháp khả thi để tính toán được dữ liệu </a:t>
            </a:r>
            <a:endParaRPr lang="en-US" b="0" i="0" dirty="0">
              <a:solidFill>
                <a:srgbClr val="000000"/>
              </a:solidFill>
              <a:effectLst/>
              <a:latin typeface="Arial" panose="020B0604020202020204" pitchFamily="34" charset="0"/>
            </a:endParaRPr>
          </a:p>
          <a:p>
            <a:pPr marL="355600" lvl="3" indent="0" algn="just" fontAlgn="base">
              <a:buNone/>
            </a:pPr>
            <a:r>
              <a:rPr lang="vi-VN" b="0" i="0" dirty="0">
                <a:solidFill>
                  <a:srgbClr val="000000"/>
                </a:solidFill>
                <a:effectLst/>
                <a:latin typeface="Arial" panose="020B0604020202020204" pitchFamily="34" charset="0"/>
              </a:rPr>
              <a:t>vào nào đó để cho ra giá trị băm mong muốn</a:t>
            </a:r>
            <a:endParaRPr lang="en-US" dirty="0">
              <a:solidFill>
                <a:srgbClr val="000000"/>
              </a:solidFill>
              <a:latin typeface="Arial" panose="020B0604020202020204" pitchFamily="34" charset="0"/>
            </a:endParaRPr>
          </a:p>
          <a:p>
            <a:pPr algn="just" fontAlgn="base"/>
            <a:r>
              <a:rPr lang="en-US" b="1" i="0" dirty="0" err="1">
                <a:solidFill>
                  <a:srgbClr val="000000"/>
                </a:solidFill>
                <a:effectLst/>
                <a:latin typeface="inherit"/>
              </a:rPr>
              <a:t>Một</a:t>
            </a:r>
            <a:r>
              <a:rPr lang="en-US" b="1" i="0" dirty="0">
                <a:solidFill>
                  <a:srgbClr val="000000"/>
                </a:solidFill>
                <a:effectLst/>
                <a:latin typeface="inherit"/>
              </a:rPr>
              <a:t> </a:t>
            </a:r>
            <a:r>
              <a:rPr lang="en-US" b="1" i="0" dirty="0" err="1">
                <a:solidFill>
                  <a:srgbClr val="000000"/>
                </a:solidFill>
                <a:effectLst/>
                <a:latin typeface="inherit"/>
              </a:rPr>
              <a:t>số</a:t>
            </a:r>
            <a:r>
              <a:rPr lang="en-US" b="1" i="0" dirty="0">
                <a:solidFill>
                  <a:srgbClr val="000000"/>
                </a:solidFill>
                <a:effectLst/>
                <a:latin typeface="inherit"/>
              </a:rPr>
              <a:t> hash function </a:t>
            </a:r>
            <a:r>
              <a:rPr lang="en-US" b="1" i="0" dirty="0" err="1">
                <a:solidFill>
                  <a:srgbClr val="000000"/>
                </a:solidFill>
                <a:effectLst/>
                <a:latin typeface="inherit"/>
              </a:rPr>
              <a:t>phổ</a:t>
            </a:r>
            <a:r>
              <a:rPr lang="en-US" b="1" i="0" dirty="0">
                <a:solidFill>
                  <a:srgbClr val="000000"/>
                </a:solidFill>
                <a:effectLst/>
                <a:latin typeface="inherit"/>
              </a:rPr>
              <a:t> </a:t>
            </a:r>
            <a:r>
              <a:rPr lang="en-US" b="1" i="0" dirty="0" err="1">
                <a:solidFill>
                  <a:srgbClr val="000000"/>
                </a:solidFill>
                <a:effectLst/>
                <a:latin typeface="inherit"/>
              </a:rPr>
              <a:t>biến</a:t>
            </a:r>
            <a:r>
              <a:rPr lang="en-US" b="1" i="0" dirty="0">
                <a:solidFill>
                  <a:srgbClr val="000000"/>
                </a:solidFill>
                <a:effectLst/>
                <a:latin typeface="inherit"/>
              </a:rPr>
              <a:t>: </a:t>
            </a:r>
            <a:r>
              <a:rPr lang="en-US" b="1" i="0" dirty="0">
                <a:solidFill>
                  <a:srgbClr val="000000"/>
                </a:solidFill>
                <a:effectLst/>
                <a:latin typeface="Arial" panose="020B0604020202020204" pitchFamily="34" charset="0"/>
              </a:rPr>
              <a:t>MD5, Secure Hash Function (SHA), </a:t>
            </a:r>
            <a:r>
              <a:rPr lang="en-US" b="0" i="1" dirty="0">
                <a:solidFill>
                  <a:srgbClr val="000000"/>
                </a:solidFill>
                <a:effectLst/>
                <a:latin typeface="Arial" panose="020B0604020202020204" pitchFamily="34" charset="0"/>
              </a:rPr>
              <a:t>CRC232, RIPEMD, Whirlpool</a:t>
            </a:r>
            <a:endParaRPr lang="en-US" b="0" i="0" dirty="0">
              <a:solidFill>
                <a:srgbClr val="000000"/>
              </a:solidFill>
              <a:effectLst/>
              <a:latin typeface="Arial" panose="020B0604020202020204" pitchFamily="34" charset="0"/>
            </a:endParaRPr>
          </a:p>
          <a:p>
            <a:pPr lvl="3" algn="just" fontAlgn="base">
              <a:buFont typeface="Arial" panose="020B0604020202020204" pitchFamily="34" charset="0"/>
              <a:buChar char="•"/>
            </a:pPr>
            <a:endParaRPr lang="en-US" b="0" i="0" dirty="0">
              <a:solidFill>
                <a:srgbClr val="000000"/>
              </a:solidFill>
              <a:effectLst/>
              <a:latin typeface="Arial" panose="020B0604020202020204" pitchFamily="34" charset="0"/>
            </a:endParaRPr>
          </a:p>
        </p:txBody>
      </p:sp>
      <p:pic>
        <p:nvPicPr>
          <p:cNvPr id="5" name="Picture 4">
            <a:extLst>
              <a:ext uri="{FF2B5EF4-FFF2-40B4-BE49-F238E27FC236}">
                <a16:creationId xmlns:a16="http://schemas.microsoft.com/office/drawing/2014/main" id="{5836EC10-7491-446A-A0FC-622AF124B547}"/>
              </a:ext>
            </a:extLst>
          </p:cNvPr>
          <p:cNvPicPr>
            <a:picLocks noChangeAspect="1"/>
          </p:cNvPicPr>
          <p:nvPr/>
        </p:nvPicPr>
        <p:blipFill>
          <a:blip r:embed="rId4"/>
          <a:stretch>
            <a:fillRect/>
          </a:stretch>
        </p:blipFill>
        <p:spPr>
          <a:xfrm>
            <a:off x="9791698" y="1793390"/>
            <a:ext cx="2400301" cy="3861818"/>
          </a:xfrm>
          <a:prstGeom prst="rect">
            <a:avLst/>
          </a:prstGeom>
        </p:spPr>
      </p:pic>
    </p:spTree>
    <p:custDataLst>
      <p:tags r:id="rId1"/>
    </p:custDataLst>
    <p:extLst>
      <p:ext uri="{BB962C8B-B14F-4D97-AF65-F5344CB8AC3E}">
        <p14:creationId xmlns:p14="http://schemas.microsoft.com/office/powerpoint/2010/main" val="4183284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166346"/>
            <a:ext cx="11244575" cy="886397"/>
          </a:xfrm>
        </p:spPr>
        <p:txBody>
          <a:bodyPr/>
          <a:lstStyle/>
          <a:p>
            <a:r>
              <a:rPr lang="en-US" dirty="0">
                <a:latin typeface="Calibri" panose="020F0502020204030204" pitchFamily="34" charset="0"/>
              </a:rPr>
              <a:t>3.2</a:t>
            </a:r>
            <a:r>
              <a:rPr lang="en-US" sz="3200" dirty="0">
                <a:effectLst/>
                <a:latin typeface="Calibri" panose="020F0502020204030204" pitchFamily="34" charset="0"/>
              </a:rPr>
              <a:t> </a:t>
            </a:r>
            <a:r>
              <a:rPr lang="en-US" sz="3200" dirty="0" err="1">
                <a:effectLst/>
                <a:latin typeface="Calibri" panose="020F0502020204030204" pitchFamily="34" charset="0"/>
              </a:rPr>
              <a:t>psa</a:t>
            </a:r>
            <a:r>
              <a:rPr lang="en-US" sz="3200" dirty="0">
                <a:effectLst/>
                <a:latin typeface="Calibri" panose="020F0502020204030204" pitchFamily="34" charset="0"/>
              </a:rPr>
              <a:t> crypto </a:t>
            </a:r>
            <a:r>
              <a:rPr lang="en-US" sz="3200" dirty="0" err="1">
                <a:effectLst/>
                <a:latin typeface="Calibri" panose="020F0502020204030204" pitchFamily="34" charset="0"/>
              </a:rPr>
              <a:t>api</a:t>
            </a:r>
            <a:r>
              <a:rPr lang="en-US" sz="3200" dirty="0">
                <a:effectLst/>
                <a:latin typeface="Calibri" panose="020F0502020204030204" pitchFamily="34" charset="0"/>
              </a:rPr>
              <a:t> - </a:t>
            </a:r>
            <a:r>
              <a:rPr lang="en-US" b="1" i="0" dirty="0">
                <a:solidFill>
                  <a:srgbClr val="3E4349"/>
                </a:solidFill>
                <a:effectLst/>
                <a:latin typeface="Calibri" panose="020F0502020204030204" pitchFamily="34" charset="0"/>
              </a:rPr>
              <a:t>Functionality overview</a:t>
            </a:r>
            <a:br>
              <a:rPr lang="en-US" b="1" i="0" dirty="0">
                <a:solidFill>
                  <a:srgbClr val="3E4349"/>
                </a:solidFill>
                <a:effectLst/>
                <a:latin typeface="Calibri" panose="020F0502020204030204" pitchFamily="34" charset="0"/>
              </a:rPr>
            </a:br>
            <a:r>
              <a:rPr lang="en-US" b="1" i="0" dirty="0">
                <a:solidFill>
                  <a:srgbClr val="3E4349"/>
                </a:solidFill>
                <a:effectLst/>
                <a:latin typeface="Calibri" panose="020F0502020204030204" pitchFamily="34" charset="0"/>
              </a:rPr>
              <a:t>3.2.3 Asymmetric cryptography</a:t>
            </a:r>
            <a:endParaRPr lang="en-US" dirty="0"/>
          </a:p>
        </p:txBody>
      </p:sp>
      <p:sp>
        <p:nvSpPr>
          <p:cNvPr id="4" name="Inhaltsplatzhalter 3">
            <a:extLst>
              <a:ext uri="{FF2B5EF4-FFF2-40B4-BE49-F238E27FC236}">
                <a16:creationId xmlns:a16="http://schemas.microsoft.com/office/drawing/2014/main" id="{A2EFB328-A9D7-491A-8DA6-0742BDDA539A}"/>
              </a:ext>
            </a:extLst>
          </p:cNvPr>
          <p:cNvSpPr>
            <a:spLocks noGrp="1"/>
          </p:cNvSpPr>
          <p:nvPr>
            <p:ph idx="1"/>
          </p:nvPr>
        </p:nvSpPr>
        <p:spPr>
          <a:xfrm>
            <a:off x="467998" y="1203610"/>
            <a:ext cx="11724001" cy="275717"/>
          </a:xfrm>
        </p:spPr>
        <p:txBody>
          <a:bodyPr/>
          <a:lstStyle/>
          <a:p>
            <a:pPr algn="l"/>
            <a:r>
              <a:rPr lang="en-US" b="0" i="0" dirty="0">
                <a:solidFill>
                  <a:srgbClr val="3E4349"/>
                </a:solidFill>
                <a:effectLst/>
                <a:latin typeface="Calibri" panose="020F0502020204030204" pitchFamily="34" charset="0"/>
              </a:rPr>
              <a:t>This specification defines interfaces for the following types of symmetric cryptographic operation:</a:t>
            </a:r>
          </a:p>
        </p:txBody>
      </p:sp>
      <p:graphicFrame>
        <p:nvGraphicFramePr>
          <p:cNvPr id="6" name="Diagram 5">
            <a:extLst>
              <a:ext uri="{FF2B5EF4-FFF2-40B4-BE49-F238E27FC236}">
                <a16:creationId xmlns:a16="http://schemas.microsoft.com/office/drawing/2014/main" id="{DB4514F3-CD16-4852-85AF-498F8C6F53FE}"/>
              </a:ext>
            </a:extLst>
          </p:cNvPr>
          <p:cNvGraphicFramePr/>
          <p:nvPr>
            <p:extLst>
              <p:ext uri="{D42A27DB-BD31-4B8C-83A1-F6EECF244321}">
                <p14:modId xmlns:p14="http://schemas.microsoft.com/office/powerpoint/2010/main" val="1774156412"/>
              </p:ext>
            </p:extLst>
          </p:nvPr>
        </p:nvGraphicFramePr>
        <p:xfrm>
          <a:off x="1054226" y="1479327"/>
          <a:ext cx="7492246" cy="46590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9729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166342"/>
            <a:ext cx="11244575" cy="886397"/>
          </a:xfrm>
        </p:spPr>
        <p:txBody>
          <a:bodyPr/>
          <a:lstStyle/>
          <a:p>
            <a:r>
              <a:rPr lang="en-US" dirty="0"/>
              <a:t>iii. </a:t>
            </a:r>
            <a:r>
              <a:rPr lang="en-US" sz="3200" dirty="0" err="1">
                <a:effectLst/>
                <a:latin typeface="Calibri" panose="020F0502020204030204" pitchFamily="34" charset="0"/>
              </a:rPr>
              <a:t>Mbed</a:t>
            </a:r>
            <a:r>
              <a:rPr lang="en-US" sz="3200" dirty="0">
                <a:effectLst/>
                <a:latin typeface="Calibri" panose="020F0502020204030204" pitchFamily="34" charset="0"/>
              </a:rPr>
              <a:t> Crypto HW Acceleration</a:t>
            </a:r>
            <a:br>
              <a:rPr lang="en-US" sz="3200" dirty="0">
                <a:effectLst/>
                <a:latin typeface="Calibri" panose="020F0502020204030204" pitchFamily="34" charset="0"/>
              </a:rPr>
            </a:br>
            <a:r>
              <a:rPr lang="en-US" sz="3200" dirty="0">
                <a:effectLst/>
                <a:latin typeface="Calibri" panose="020F0502020204030204" pitchFamily="34" charset="0"/>
              </a:rPr>
              <a:t>3.3 </a:t>
            </a:r>
            <a:r>
              <a:rPr lang="en-US" sz="3200" dirty="0" err="1">
                <a:effectLst/>
                <a:latin typeface="Calibri" panose="020F0502020204030204" pitchFamily="34" charset="0"/>
              </a:rPr>
              <a:t>Mbed</a:t>
            </a:r>
            <a:r>
              <a:rPr lang="en-US" sz="3200" dirty="0">
                <a:effectLst/>
                <a:latin typeface="Calibri" panose="020F0502020204030204" pitchFamily="34" charset="0"/>
              </a:rPr>
              <a:t> Crypto </a:t>
            </a:r>
            <a:r>
              <a:rPr lang="en-US" sz="3200" dirty="0" err="1">
                <a:effectLst/>
                <a:latin typeface="Calibri" panose="020F0502020204030204" pitchFamily="34" charset="0"/>
              </a:rPr>
              <a:t>impementation</a:t>
            </a:r>
            <a:endParaRPr lang="en-US" dirty="0"/>
          </a:p>
        </p:txBody>
      </p:sp>
      <p:sp>
        <p:nvSpPr>
          <p:cNvPr id="4" name="Inhaltsplatzhalter 3"/>
          <p:cNvSpPr>
            <a:spLocks noGrp="1"/>
          </p:cNvSpPr>
          <p:nvPr>
            <p:ph idx="1"/>
          </p:nvPr>
        </p:nvSpPr>
        <p:spPr>
          <a:xfrm>
            <a:off x="467998" y="1203610"/>
            <a:ext cx="11724001" cy="3485826"/>
          </a:xfrm>
        </p:spPr>
        <p:txBody>
          <a:bodyPr/>
          <a:lstStyle/>
          <a:p>
            <a:pPr marL="0" indent="0">
              <a:buNone/>
            </a:pPr>
            <a:r>
              <a:rPr lang="en-US" b="0" i="0" dirty="0" err="1">
                <a:solidFill>
                  <a:srgbClr val="000000"/>
                </a:solidFill>
                <a:effectLst/>
                <a:latin typeface="calibri" panose="020F0502020204030204" pitchFamily="34" charset="0"/>
              </a:rPr>
              <a:t>Mbed</a:t>
            </a:r>
            <a:r>
              <a:rPr lang="en-US" b="0" i="0" dirty="0">
                <a:solidFill>
                  <a:srgbClr val="000000"/>
                </a:solidFill>
                <a:effectLst/>
                <a:latin typeface="calibri" panose="020F0502020204030204" pitchFamily="34" charset="0"/>
              </a:rPr>
              <a:t> Crypto is now the interface for crypto operations.</a:t>
            </a:r>
          </a:p>
          <a:p>
            <a:pPr marL="0" indent="0">
              <a:buNone/>
            </a:pPr>
            <a:r>
              <a:rPr lang="en-US" dirty="0">
                <a:solidFill>
                  <a:srgbClr val="000000"/>
                </a:solidFill>
                <a:latin typeface="calibri" panose="020F0502020204030204" pitchFamily="34" charset="0"/>
              </a:rPr>
              <a:t>Working closely with Arm for improvements.</a:t>
            </a:r>
            <a:endParaRPr lang="en-US" b="0" i="0" dirty="0">
              <a:solidFill>
                <a:srgbClr val="24292F"/>
              </a:solidFill>
              <a:effectLst/>
              <a:latin typeface="-apple-system"/>
            </a:endParaRPr>
          </a:p>
          <a:p>
            <a:pPr marL="0" indent="0">
              <a:spcAft>
                <a:spcPts val="600"/>
              </a:spcAft>
              <a:buNone/>
            </a:pPr>
            <a:r>
              <a:rPr lang="en-US" b="0" i="0" dirty="0" err="1">
                <a:solidFill>
                  <a:srgbClr val="24292F"/>
                </a:solidFill>
                <a:effectLst/>
                <a:latin typeface="-apple-system"/>
              </a:rPr>
              <a:t>Mbed</a:t>
            </a:r>
            <a:r>
              <a:rPr lang="en-US" b="0" i="0" dirty="0">
                <a:solidFill>
                  <a:srgbClr val="24292F"/>
                </a:solidFill>
                <a:effectLst/>
                <a:latin typeface="-apple-system"/>
              </a:rPr>
              <a:t> Crypto is a reference implementation of the PSA cryptography API. It is written in portable C.</a:t>
            </a:r>
          </a:p>
          <a:p>
            <a:pPr marL="0" indent="0">
              <a:spcAft>
                <a:spcPts val="600"/>
              </a:spcAft>
              <a:buNone/>
            </a:pPr>
            <a:r>
              <a:rPr lang="en-US" dirty="0"/>
              <a:t>RA FSP Document: </a:t>
            </a:r>
            <a:r>
              <a:rPr lang="en-US" dirty="0">
                <a:hlinkClick r:id="rId4"/>
              </a:rPr>
              <a:t>RA Flexible Software Package Documentation: </a:t>
            </a:r>
            <a:r>
              <a:rPr lang="en-US" dirty="0" err="1">
                <a:hlinkClick r:id="rId4"/>
              </a:rPr>
              <a:t>Mbed</a:t>
            </a:r>
            <a:r>
              <a:rPr lang="en-US" dirty="0">
                <a:hlinkClick r:id="rId4"/>
              </a:rPr>
              <a:t> Crypto HW Acceleration (</a:t>
            </a:r>
            <a:r>
              <a:rPr lang="en-US" dirty="0" err="1">
                <a:hlinkClick r:id="rId4"/>
              </a:rPr>
              <a:t>rm_psa_crypto</a:t>
            </a:r>
            <a:r>
              <a:rPr lang="en-US" dirty="0">
                <a:hlinkClick r:id="rId4"/>
              </a:rPr>
              <a:t>) (renesas.github.io)</a:t>
            </a:r>
            <a:endParaRPr lang="en-US" dirty="0"/>
          </a:p>
          <a:p>
            <a:pPr marL="0" indent="0">
              <a:spcAft>
                <a:spcPts val="600"/>
              </a:spcAft>
              <a:buNone/>
            </a:pPr>
            <a:r>
              <a:rPr lang="en-US" dirty="0"/>
              <a:t>mbedcrypto-3.1.0 </a:t>
            </a:r>
            <a:r>
              <a:rPr lang="en-US" dirty="0" err="1"/>
              <a:t>Github</a:t>
            </a:r>
            <a:r>
              <a:rPr lang="en-US" dirty="0"/>
              <a:t>: </a:t>
            </a:r>
            <a:r>
              <a:rPr lang="en-US" dirty="0">
                <a:hlinkClick r:id="rId5"/>
              </a:rPr>
              <a:t>GitHub - </a:t>
            </a:r>
            <a:r>
              <a:rPr lang="en-US" dirty="0" err="1">
                <a:hlinkClick r:id="rId5"/>
              </a:rPr>
              <a:t>ARMmbed</a:t>
            </a:r>
            <a:r>
              <a:rPr lang="en-US" dirty="0">
                <a:hlinkClick r:id="rId5"/>
              </a:rPr>
              <a:t>/</a:t>
            </a:r>
            <a:r>
              <a:rPr lang="en-US" dirty="0" err="1">
                <a:hlinkClick r:id="rId5"/>
              </a:rPr>
              <a:t>mbed</a:t>
            </a:r>
            <a:r>
              <a:rPr lang="en-US" dirty="0">
                <a:hlinkClick r:id="rId5"/>
              </a:rPr>
              <a:t>-crypto at mbedcrypto-3.1.0</a:t>
            </a:r>
            <a:endParaRPr lang="en-US" dirty="0"/>
          </a:p>
          <a:p>
            <a:pPr marL="0" indent="0">
              <a:spcAft>
                <a:spcPts val="600"/>
              </a:spcAft>
              <a:buNone/>
            </a:pPr>
            <a:endParaRPr lang="en-US" b="0" i="0" dirty="0">
              <a:solidFill>
                <a:srgbClr val="24292F"/>
              </a:solidFill>
              <a:effectLst/>
              <a:latin typeface="-apple-system"/>
            </a:endParaRPr>
          </a:p>
          <a:p>
            <a:pPr marL="0" indent="0">
              <a:spcAft>
                <a:spcPts val="600"/>
              </a:spcAft>
              <a:buNone/>
            </a:pPr>
            <a:endParaRPr lang="en-US" b="0" i="0" dirty="0">
              <a:solidFill>
                <a:srgbClr val="24292F"/>
              </a:solidFill>
              <a:effectLst/>
              <a:latin typeface="-apple-system"/>
            </a:endParaRPr>
          </a:p>
          <a:p>
            <a:pPr marL="0" indent="0">
              <a:spcAft>
                <a:spcPts val="600"/>
              </a:spcAft>
              <a:buNone/>
            </a:pPr>
            <a:endParaRPr lang="en-US" dirty="0">
              <a:solidFill>
                <a:srgbClr val="000000"/>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2373537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166341"/>
            <a:ext cx="11244575" cy="886397"/>
          </a:xfrm>
        </p:spPr>
        <p:txBody>
          <a:bodyPr/>
          <a:lstStyle/>
          <a:p>
            <a:r>
              <a:rPr lang="en-US" dirty="0"/>
              <a:t>iii. </a:t>
            </a:r>
            <a:r>
              <a:rPr lang="en-US" sz="3200" dirty="0" err="1">
                <a:effectLst/>
                <a:latin typeface="Calibri" panose="020F0502020204030204" pitchFamily="34" charset="0"/>
              </a:rPr>
              <a:t>Mbed</a:t>
            </a:r>
            <a:r>
              <a:rPr lang="en-US" sz="3200" dirty="0">
                <a:effectLst/>
                <a:latin typeface="Calibri" panose="020F0502020204030204" pitchFamily="34" charset="0"/>
              </a:rPr>
              <a:t> Crypto HW Acceleration</a:t>
            </a:r>
            <a:br>
              <a:rPr lang="en-US" sz="3200" dirty="0">
                <a:effectLst/>
                <a:latin typeface="Calibri" panose="020F0502020204030204" pitchFamily="34" charset="0"/>
              </a:rPr>
            </a:br>
            <a:r>
              <a:rPr lang="en-US" dirty="0">
                <a:latin typeface="Calibri" panose="020F0502020204030204" pitchFamily="34" charset="0"/>
              </a:rPr>
              <a:t>3.4</a:t>
            </a:r>
            <a:r>
              <a:rPr lang="en-US" sz="3200" dirty="0">
                <a:effectLst/>
                <a:latin typeface="Calibri" panose="020F0502020204030204" pitchFamily="34" charset="0"/>
              </a:rPr>
              <a:t> functions</a:t>
            </a:r>
            <a:endParaRPr lang="en-US" dirty="0"/>
          </a:p>
        </p:txBody>
      </p:sp>
      <p:sp>
        <p:nvSpPr>
          <p:cNvPr id="4" name="Inhaltsplatzhalter 3"/>
          <p:cNvSpPr>
            <a:spLocks noGrp="1"/>
          </p:cNvSpPr>
          <p:nvPr>
            <p:ph idx="1"/>
          </p:nvPr>
        </p:nvSpPr>
        <p:spPr>
          <a:xfrm>
            <a:off x="467999" y="3137836"/>
            <a:ext cx="11724001" cy="2676374"/>
          </a:xfrm>
        </p:spPr>
        <p:txBody>
          <a:bodyPr/>
          <a:lstStyle/>
          <a:p>
            <a:pPr algn="l"/>
            <a:r>
              <a:rPr lang="en-US" b="1" i="0" dirty="0" err="1">
                <a:solidFill>
                  <a:srgbClr val="000000"/>
                </a:solidFill>
                <a:effectLst/>
                <a:latin typeface="calibri" panose="020F0502020204030204" pitchFamily="34" charset="0"/>
              </a:rPr>
              <a:t>mbedtls_platform_setup</a:t>
            </a:r>
            <a:r>
              <a:rPr lang="en-US" b="1" i="0" dirty="0">
                <a:solidFill>
                  <a:srgbClr val="000000"/>
                </a:solidFill>
                <a:effectLst/>
                <a:latin typeface="calibri" panose="020F0502020204030204" pitchFamily="34" charset="0"/>
              </a:rPr>
              <a:t>(): </a:t>
            </a:r>
            <a:r>
              <a:rPr lang="en-US" b="0" i="0" dirty="0">
                <a:solidFill>
                  <a:srgbClr val="000000"/>
                </a:solidFill>
                <a:effectLst/>
                <a:latin typeface="calibri" panose="020F0502020204030204" pitchFamily="34" charset="0"/>
              </a:rPr>
              <a:t>This function initializes the SCE and the TRNG. It </a:t>
            </a:r>
            <a:r>
              <a:rPr lang="en-US" b="1" i="0" dirty="0">
                <a:solidFill>
                  <a:srgbClr val="000000"/>
                </a:solidFill>
                <a:effectLst/>
                <a:latin typeface="calibri" panose="020F0502020204030204" pitchFamily="34" charset="0"/>
              </a:rPr>
              <a:t>must</a:t>
            </a:r>
            <a:r>
              <a:rPr lang="en-US" b="0" i="0" dirty="0">
                <a:solidFill>
                  <a:srgbClr val="000000"/>
                </a:solidFill>
                <a:effectLst/>
                <a:latin typeface="calibri" panose="020F0502020204030204" pitchFamily="34" charset="0"/>
              </a:rPr>
              <a:t> be invoked before the crypto library can be used</a:t>
            </a:r>
          </a:p>
          <a:p>
            <a:pPr marL="0" indent="0" algn="l">
              <a:buNone/>
            </a:pPr>
            <a:endParaRPr lang="en-US" b="0" i="0" dirty="0">
              <a:solidFill>
                <a:srgbClr val="000000"/>
              </a:solidFill>
              <a:effectLst/>
              <a:latin typeface="calibri" panose="020F0502020204030204" pitchFamily="34" charset="0"/>
            </a:endParaRPr>
          </a:p>
          <a:p>
            <a:pPr algn="l"/>
            <a:r>
              <a:rPr lang="en-US" b="1" i="0" dirty="0" err="1">
                <a:solidFill>
                  <a:srgbClr val="000000"/>
                </a:solidFill>
                <a:effectLst/>
                <a:latin typeface="calibri" panose="020F0502020204030204" pitchFamily="34" charset="0"/>
              </a:rPr>
              <a:t>mbedtls_platform_teardown</a:t>
            </a:r>
            <a:r>
              <a:rPr lang="en-US" b="1" i="0" dirty="0">
                <a:solidFill>
                  <a:srgbClr val="000000"/>
                </a:solidFill>
                <a:effectLst/>
                <a:latin typeface="calibri" panose="020F0502020204030204" pitchFamily="34" charset="0"/>
              </a:rPr>
              <a:t>(): </a:t>
            </a:r>
            <a:r>
              <a:rPr lang="en-US" b="0" i="0" dirty="0">
                <a:solidFill>
                  <a:srgbClr val="000000"/>
                </a:solidFill>
                <a:effectLst/>
                <a:latin typeface="calibri" panose="020F0502020204030204" pitchFamily="34" charset="0"/>
              </a:rPr>
              <a:t>It is intended to de-initialize any items that were initialized in the </a:t>
            </a:r>
            <a:r>
              <a:rPr lang="en-US" b="1" i="0" u="none" strike="noStrike" dirty="0" err="1">
                <a:solidFill>
                  <a:srgbClr val="7D99D0"/>
                </a:solidFill>
                <a:effectLst/>
                <a:latin typeface="calibri" panose="020F0502020204030204" pitchFamily="34" charset="0"/>
                <a:hlinkClick r:id="rId4"/>
              </a:rPr>
              <a:t>mbedtls_platform_setup</a:t>
            </a:r>
            <a:r>
              <a:rPr lang="en-US" b="1" i="0" u="none" strike="noStrike" dirty="0">
                <a:solidFill>
                  <a:srgbClr val="7D99D0"/>
                </a:solidFill>
                <a:effectLst/>
                <a:latin typeface="calibri" panose="020F0502020204030204" pitchFamily="34" charset="0"/>
                <a:hlinkClick r:id="rId4"/>
              </a:rPr>
              <a:t>()</a:t>
            </a:r>
            <a:r>
              <a:rPr lang="en-US" b="0" i="0" dirty="0">
                <a:solidFill>
                  <a:srgbClr val="000000"/>
                </a:solidFill>
                <a:effectLst/>
                <a:latin typeface="calibri" panose="020F0502020204030204" pitchFamily="34" charset="0"/>
              </a:rPr>
              <a:t> function</a:t>
            </a:r>
          </a:p>
          <a:p>
            <a:r>
              <a:rPr lang="en-US" b="1" i="0" dirty="0" err="1">
                <a:solidFill>
                  <a:srgbClr val="000000"/>
                </a:solidFill>
                <a:effectLst/>
                <a:latin typeface="calibri" panose="020F0502020204030204" pitchFamily="34" charset="0"/>
              </a:rPr>
              <a:t>RM_PSA_CRYPTO_TRNG_Read</a:t>
            </a:r>
            <a:r>
              <a:rPr lang="en-US" b="1" i="0" dirty="0">
                <a:solidFill>
                  <a:srgbClr val="000000"/>
                </a:solidFill>
                <a:effectLst/>
                <a:latin typeface="calibri" panose="020F0502020204030204" pitchFamily="34" charset="0"/>
              </a:rPr>
              <a:t>(): </a:t>
            </a:r>
            <a:r>
              <a:rPr lang="en-US" b="0" i="0" dirty="0">
                <a:solidFill>
                  <a:srgbClr val="000000"/>
                </a:solidFill>
                <a:effectLst/>
                <a:latin typeface="calibri" panose="020F0502020204030204" pitchFamily="34" charset="0"/>
              </a:rPr>
              <a:t>Reads requested length of random data from the TRNG. Generate </a:t>
            </a:r>
            <a:r>
              <a:rPr lang="en-US" b="0" i="0" dirty="0" err="1">
                <a:solidFill>
                  <a:srgbClr val="000000"/>
                </a:solidFill>
                <a:effectLst/>
                <a:latin typeface="calibri" panose="020F0502020204030204" pitchFamily="34" charset="0"/>
              </a:rPr>
              <a:t>nbytes</a:t>
            </a:r>
            <a:r>
              <a:rPr lang="en-US" b="0" i="0" dirty="0">
                <a:solidFill>
                  <a:srgbClr val="000000"/>
                </a:solidFill>
                <a:effectLst/>
                <a:latin typeface="calibri" panose="020F0502020204030204" pitchFamily="34" charset="0"/>
              </a:rPr>
              <a:t> of random bytes and store them in </a:t>
            </a:r>
            <a:r>
              <a:rPr lang="en-US" b="0" i="0" dirty="0" err="1">
                <a:solidFill>
                  <a:srgbClr val="000000"/>
                </a:solidFill>
                <a:effectLst/>
                <a:latin typeface="calibri" panose="020F0502020204030204" pitchFamily="34" charset="0"/>
              </a:rPr>
              <a:t>p_rngbuf</a:t>
            </a:r>
            <a:r>
              <a:rPr lang="en-US" b="0" i="0" dirty="0">
                <a:solidFill>
                  <a:srgbClr val="000000"/>
                </a:solidFill>
                <a:effectLst/>
                <a:latin typeface="calibri" panose="020F0502020204030204" pitchFamily="34" charset="0"/>
              </a:rPr>
              <a:t> buffer.</a:t>
            </a:r>
          </a:p>
          <a:p>
            <a:pPr algn="l"/>
            <a:endParaRPr lang="en-US" b="0" i="0" dirty="0">
              <a:solidFill>
                <a:srgbClr val="000000"/>
              </a:solidFill>
              <a:effectLst/>
              <a:latin typeface="calibri" panose="020F0502020204030204" pitchFamily="34" charset="0"/>
            </a:endParaRPr>
          </a:p>
        </p:txBody>
      </p:sp>
      <p:pic>
        <p:nvPicPr>
          <p:cNvPr id="5" name="Picture 4">
            <a:extLst>
              <a:ext uri="{FF2B5EF4-FFF2-40B4-BE49-F238E27FC236}">
                <a16:creationId xmlns:a16="http://schemas.microsoft.com/office/drawing/2014/main" id="{9D513755-A2A3-4565-BC52-484F126BBF9A}"/>
              </a:ext>
            </a:extLst>
          </p:cNvPr>
          <p:cNvPicPr>
            <a:picLocks noChangeAspect="1"/>
          </p:cNvPicPr>
          <p:nvPr/>
        </p:nvPicPr>
        <p:blipFill>
          <a:blip r:embed="rId5"/>
          <a:stretch>
            <a:fillRect/>
          </a:stretch>
        </p:blipFill>
        <p:spPr>
          <a:xfrm>
            <a:off x="467999" y="1208421"/>
            <a:ext cx="11980028" cy="1929415"/>
          </a:xfrm>
          <a:prstGeom prst="rect">
            <a:avLst/>
          </a:prstGeom>
        </p:spPr>
      </p:pic>
      <p:pic>
        <p:nvPicPr>
          <p:cNvPr id="8" name="Picture 7">
            <a:extLst>
              <a:ext uri="{FF2B5EF4-FFF2-40B4-BE49-F238E27FC236}">
                <a16:creationId xmlns:a16="http://schemas.microsoft.com/office/drawing/2014/main" id="{FFC6BAD3-99C9-4395-A8F9-A0F3E62AFE10}"/>
              </a:ext>
            </a:extLst>
          </p:cNvPr>
          <p:cNvPicPr>
            <a:picLocks noChangeAspect="1"/>
          </p:cNvPicPr>
          <p:nvPr/>
        </p:nvPicPr>
        <p:blipFill>
          <a:blip r:embed="rId6"/>
          <a:stretch>
            <a:fillRect/>
          </a:stretch>
        </p:blipFill>
        <p:spPr>
          <a:xfrm>
            <a:off x="1519143" y="3467599"/>
            <a:ext cx="5133975" cy="781050"/>
          </a:xfrm>
          <a:prstGeom prst="rect">
            <a:avLst/>
          </a:prstGeom>
        </p:spPr>
      </p:pic>
      <p:pic>
        <p:nvPicPr>
          <p:cNvPr id="14" name="Picture 13">
            <a:extLst>
              <a:ext uri="{FF2B5EF4-FFF2-40B4-BE49-F238E27FC236}">
                <a16:creationId xmlns:a16="http://schemas.microsoft.com/office/drawing/2014/main" id="{CCDE92E5-023B-4573-9DB4-A48363187FF0}"/>
              </a:ext>
            </a:extLst>
          </p:cNvPr>
          <p:cNvPicPr>
            <a:picLocks noChangeAspect="1"/>
          </p:cNvPicPr>
          <p:nvPr/>
        </p:nvPicPr>
        <p:blipFill>
          <a:blip r:embed="rId7"/>
          <a:stretch>
            <a:fillRect/>
          </a:stretch>
        </p:blipFill>
        <p:spPr>
          <a:xfrm>
            <a:off x="1514538" y="5328435"/>
            <a:ext cx="4943475" cy="971550"/>
          </a:xfrm>
          <a:prstGeom prst="rect">
            <a:avLst/>
          </a:prstGeom>
        </p:spPr>
      </p:pic>
    </p:spTree>
    <p:custDataLst>
      <p:tags r:id="rId1"/>
    </p:custDataLst>
    <p:extLst>
      <p:ext uri="{BB962C8B-B14F-4D97-AF65-F5344CB8AC3E}">
        <p14:creationId xmlns:p14="http://schemas.microsoft.com/office/powerpoint/2010/main" val="1841783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609539"/>
            <a:ext cx="11244575" cy="443198"/>
          </a:xfrm>
        </p:spPr>
        <p:txBody>
          <a:bodyPr/>
          <a:lstStyle/>
          <a:p>
            <a:r>
              <a:rPr lang="en-US" dirty="0"/>
              <a:t>I. </a:t>
            </a:r>
            <a:r>
              <a:rPr lang="en-US" dirty="0" err="1"/>
              <a:t>CRyptography</a:t>
            </a:r>
            <a:endParaRPr lang="en-US" dirty="0"/>
          </a:p>
        </p:txBody>
      </p:sp>
      <p:pic>
        <p:nvPicPr>
          <p:cNvPr id="7" name="Picture 6">
            <a:extLst>
              <a:ext uri="{FF2B5EF4-FFF2-40B4-BE49-F238E27FC236}">
                <a16:creationId xmlns:a16="http://schemas.microsoft.com/office/drawing/2014/main" id="{4B89A360-C4AD-4672-BBD6-51475F80255B}"/>
              </a:ext>
            </a:extLst>
          </p:cNvPr>
          <p:cNvPicPr>
            <a:picLocks noChangeAspect="1"/>
          </p:cNvPicPr>
          <p:nvPr/>
        </p:nvPicPr>
        <p:blipFill>
          <a:blip r:embed="rId4"/>
          <a:stretch>
            <a:fillRect/>
          </a:stretch>
        </p:blipFill>
        <p:spPr>
          <a:xfrm>
            <a:off x="467999" y="2057576"/>
            <a:ext cx="8650601" cy="4190885"/>
          </a:xfrm>
          <a:prstGeom prst="rect">
            <a:avLst/>
          </a:prstGeom>
        </p:spPr>
      </p:pic>
      <p:sp>
        <p:nvSpPr>
          <p:cNvPr id="13" name="TextBox 12">
            <a:extLst>
              <a:ext uri="{FF2B5EF4-FFF2-40B4-BE49-F238E27FC236}">
                <a16:creationId xmlns:a16="http://schemas.microsoft.com/office/drawing/2014/main" id="{B288F0E3-0FAD-438D-9CB5-CC78DABF863D}"/>
              </a:ext>
            </a:extLst>
          </p:cNvPr>
          <p:cNvSpPr txBox="1"/>
          <p:nvPr/>
        </p:nvSpPr>
        <p:spPr>
          <a:xfrm>
            <a:off x="467998" y="1231991"/>
            <a:ext cx="12155801" cy="646331"/>
          </a:xfrm>
          <a:prstGeom prst="rect">
            <a:avLst/>
          </a:prstGeom>
          <a:noFill/>
        </p:spPr>
        <p:txBody>
          <a:bodyPr wrap="square">
            <a:spAutoFit/>
          </a:bodyPr>
          <a:lstStyle/>
          <a:p>
            <a:r>
              <a:rPr lang="en-US" dirty="0">
                <a:hlinkClick r:id="rId5"/>
              </a:rPr>
              <a:t>Reference: (85) What is Cryptography? | Introduction to Cryptography | Cryptography for Beginners | </a:t>
            </a:r>
            <a:r>
              <a:rPr lang="en-US" dirty="0" err="1">
                <a:hlinkClick r:id="rId5"/>
              </a:rPr>
              <a:t>Edureka</a:t>
            </a:r>
            <a:r>
              <a:rPr lang="en-US" dirty="0">
                <a:hlinkClick r:id="rId5"/>
              </a:rPr>
              <a:t> - YouTube</a:t>
            </a:r>
            <a:endParaRPr lang="en-US" dirty="0"/>
          </a:p>
        </p:txBody>
      </p:sp>
    </p:spTree>
    <p:custDataLst>
      <p:tags r:id="rId1"/>
    </p:custDataLst>
    <p:extLst>
      <p:ext uri="{BB962C8B-B14F-4D97-AF65-F5344CB8AC3E}">
        <p14:creationId xmlns:p14="http://schemas.microsoft.com/office/powerpoint/2010/main" val="1907464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166341"/>
            <a:ext cx="11244575" cy="886397"/>
          </a:xfrm>
        </p:spPr>
        <p:txBody>
          <a:bodyPr/>
          <a:lstStyle/>
          <a:p>
            <a:r>
              <a:rPr lang="en-US" dirty="0"/>
              <a:t>iii. </a:t>
            </a:r>
            <a:r>
              <a:rPr lang="en-US" sz="3200" dirty="0" err="1">
                <a:effectLst/>
                <a:latin typeface="Calibri" panose="020F0502020204030204" pitchFamily="34" charset="0"/>
              </a:rPr>
              <a:t>Mbed</a:t>
            </a:r>
            <a:r>
              <a:rPr lang="en-US" sz="3200" dirty="0">
                <a:effectLst/>
                <a:latin typeface="Calibri" panose="020F0502020204030204" pitchFamily="34" charset="0"/>
              </a:rPr>
              <a:t> Crypto HW Acceleration</a:t>
            </a:r>
            <a:br>
              <a:rPr lang="en-US" sz="3200" dirty="0">
                <a:effectLst/>
                <a:latin typeface="Calibri" panose="020F0502020204030204" pitchFamily="34" charset="0"/>
              </a:rPr>
            </a:br>
            <a:r>
              <a:rPr lang="en-US" dirty="0">
                <a:latin typeface="Calibri" panose="020F0502020204030204" pitchFamily="34" charset="0"/>
              </a:rPr>
              <a:t>3.5 HW overview</a:t>
            </a:r>
            <a:endParaRPr lang="en-US" dirty="0"/>
          </a:p>
        </p:txBody>
      </p:sp>
      <p:pic>
        <p:nvPicPr>
          <p:cNvPr id="6" name="Picture 5">
            <a:extLst>
              <a:ext uri="{FF2B5EF4-FFF2-40B4-BE49-F238E27FC236}">
                <a16:creationId xmlns:a16="http://schemas.microsoft.com/office/drawing/2014/main" id="{0C8B34C7-3BEB-4E12-8F8A-1937E8B1B765}"/>
              </a:ext>
            </a:extLst>
          </p:cNvPr>
          <p:cNvPicPr>
            <a:picLocks noChangeAspect="1"/>
          </p:cNvPicPr>
          <p:nvPr/>
        </p:nvPicPr>
        <p:blipFill>
          <a:blip r:embed="rId4"/>
          <a:stretch>
            <a:fillRect/>
          </a:stretch>
        </p:blipFill>
        <p:spPr>
          <a:xfrm>
            <a:off x="467999" y="1279674"/>
            <a:ext cx="11153775" cy="1952625"/>
          </a:xfrm>
          <a:prstGeom prst="rect">
            <a:avLst/>
          </a:prstGeom>
        </p:spPr>
      </p:pic>
    </p:spTree>
    <p:custDataLst>
      <p:tags r:id="rId1"/>
    </p:custDataLst>
    <p:extLst>
      <p:ext uri="{BB962C8B-B14F-4D97-AF65-F5344CB8AC3E}">
        <p14:creationId xmlns:p14="http://schemas.microsoft.com/office/powerpoint/2010/main" val="3474228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166341"/>
            <a:ext cx="11244575" cy="886397"/>
          </a:xfrm>
        </p:spPr>
        <p:txBody>
          <a:bodyPr/>
          <a:lstStyle/>
          <a:p>
            <a:r>
              <a:rPr lang="en-US" dirty="0"/>
              <a:t>iii. </a:t>
            </a:r>
            <a:r>
              <a:rPr lang="en-US" sz="3200" dirty="0" err="1">
                <a:effectLst/>
                <a:latin typeface="Calibri" panose="020F0502020204030204" pitchFamily="34" charset="0"/>
              </a:rPr>
              <a:t>Mbed</a:t>
            </a:r>
            <a:r>
              <a:rPr lang="en-US" sz="3200" dirty="0">
                <a:effectLst/>
                <a:latin typeface="Calibri" panose="020F0502020204030204" pitchFamily="34" charset="0"/>
              </a:rPr>
              <a:t> Crypto HW Acceleration</a:t>
            </a:r>
            <a:br>
              <a:rPr lang="en-US" sz="3200" dirty="0">
                <a:effectLst/>
                <a:latin typeface="Calibri" panose="020F0502020204030204" pitchFamily="34" charset="0"/>
              </a:rPr>
            </a:br>
            <a:r>
              <a:rPr lang="en-US" dirty="0">
                <a:latin typeface="Calibri" panose="020F0502020204030204" pitchFamily="34" charset="0"/>
              </a:rPr>
              <a:t>3.5 Feature</a:t>
            </a:r>
            <a:endParaRPr lang="en-US" dirty="0"/>
          </a:p>
        </p:txBody>
      </p:sp>
      <p:pic>
        <p:nvPicPr>
          <p:cNvPr id="4" name="Picture 3">
            <a:extLst>
              <a:ext uri="{FF2B5EF4-FFF2-40B4-BE49-F238E27FC236}">
                <a16:creationId xmlns:a16="http://schemas.microsoft.com/office/drawing/2014/main" id="{02B89577-8D83-4E23-85B2-4AE934C9F40B}"/>
              </a:ext>
            </a:extLst>
          </p:cNvPr>
          <p:cNvPicPr>
            <a:picLocks noChangeAspect="1"/>
          </p:cNvPicPr>
          <p:nvPr/>
        </p:nvPicPr>
        <p:blipFill>
          <a:blip r:embed="rId4"/>
          <a:stretch>
            <a:fillRect/>
          </a:stretch>
        </p:blipFill>
        <p:spPr>
          <a:xfrm>
            <a:off x="468000" y="1264326"/>
            <a:ext cx="5253380" cy="5018779"/>
          </a:xfrm>
          <a:prstGeom prst="rect">
            <a:avLst/>
          </a:prstGeom>
        </p:spPr>
      </p:pic>
      <p:pic>
        <p:nvPicPr>
          <p:cNvPr id="7" name="Picture 6">
            <a:extLst>
              <a:ext uri="{FF2B5EF4-FFF2-40B4-BE49-F238E27FC236}">
                <a16:creationId xmlns:a16="http://schemas.microsoft.com/office/drawing/2014/main" id="{5075E17E-4039-40E3-880A-0AB94DA2E313}"/>
              </a:ext>
            </a:extLst>
          </p:cNvPr>
          <p:cNvPicPr>
            <a:picLocks noChangeAspect="1"/>
          </p:cNvPicPr>
          <p:nvPr/>
        </p:nvPicPr>
        <p:blipFill>
          <a:blip r:embed="rId5"/>
          <a:stretch>
            <a:fillRect/>
          </a:stretch>
        </p:blipFill>
        <p:spPr>
          <a:xfrm>
            <a:off x="6655617" y="1694224"/>
            <a:ext cx="4457700" cy="2419350"/>
          </a:xfrm>
          <a:prstGeom prst="rect">
            <a:avLst/>
          </a:prstGeom>
        </p:spPr>
      </p:pic>
    </p:spTree>
    <p:custDataLst>
      <p:tags r:id="rId1"/>
    </p:custDataLst>
    <p:extLst>
      <p:ext uri="{BB962C8B-B14F-4D97-AF65-F5344CB8AC3E}">
        <p14:creationId xmlns:p14="http://schemas.microsoft.com/office/powerpoint/2010/main" val="35066035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166341"/>
            <a:ext cx="11244575" cy="886397"/>
          </a:xfrm>
        </p:spPr>
        <p:txBody>
          <a:bodyPr/>
          <a:lstStyle/>
          <a:p>
            <a:r>
              <a:rPr lang="en-US" dirty="0"/>
              <a:t>iii. </a:t>
            </a:r>
            <a:r>
              <a:rPr lang="en-US" sz="3200" dirty="0" err="1">
                <a:effectLst/>
                <a:latin typeface="Calibri" panose="020F0502020204030204" pitchFamily="34" charset="0"/>
              </a:rPr>
              <a:t>Mbed</a:t>
            </a:r>
            <a:r>
              <a:rPr lang="en-US" sz="3200" dirty="0">
                <a:effectLst/>
                <a:latin typeface="Calibri" panose="020F0502020204030204" pitchFamily="34" charset="0"/>
              </a:rPr>
              <a:t> Crypto HW Acceleration</a:t>
            </a:r>
            <a:br>
              <a:rPr lang="en-US" sz="3200" dirty="0">
                <a:effectLst/>
                <a:latin typeface="Calibri" panose="020F0502020204030204" pitchFamily="34" charset="0"/>
              </a:rPr>
            </a:br>
            <a:r>
              <a:rPr lang="en-US" dirty="0">
                <a:latin typeface="Calibri" panose="020F0502020204030204" pitchFamily="34" charset="0"/>
              </a:rPr>
              <a:t>3.5 configuration</a:t>
            </a:r>
            <a:endParaRPr lang="en-US" dirty="0"/>
          </a:p>
        </p:txBody>
      </p:sp>
      <p:sp>
        <p:nvSpPr>
          <p:cNvPr id="6" name="Inhaltsplatzhalter 3">
            <a:extLst>
              <a:ext uri="{FF2B5EF4-FFF2-40B4-BE49-F238E27FC236}">
                <a16:creationId xmlns:a16="http://schemas.microsoft.com/office/drawing/2014/main" id="{29E41C41-B434-4E75-B783-B3B04268BD36}"/>
              </a:ext>
            </a:extLst>
          </p:cNvPr>
          <p:cNvSpPr>
            <a:spLocks noGrp="1"/>
          </p:cNvSpPr>
          <p:nvPr>
            <p:ph idx="1"/>
          </p:nvPr>
        </p:nvSpPr>
        <p:spPr>
          <a:xfrm>
            <a:off x="467999" y="1236608"/>
            <a:ext cx="11724001" cy="3821303"/>
          </a:xfrm>
        </p:spPr>
        <p:txBody>
          <a:bodyPr/>
          <a:lstStyle/>
          <a:p>
            <a:pPr marL="0" algn="l">
              <a:spcAft>
                <a:spcPts val="0"/>
              </a:spcAft>
            </a:pPr>
            <a:r>
              <a:rPr lang="en-US" b="1" i="0" dirty="0">
                <a:solidFill>
                  <a:srgbClr val="000000"/>
                </a:solidFill>
                <a:effectLst/>
                <a:latin typeface="calibri" panose="020F0502020204030204" pitchFamily="34" charset="0"/>
              </a:rPr>
              <a:t>Build Time Configurations for </a:t>
            </a:r>
            <a:r>
              <a:rPr lang="en-US" b="1" i="0" dirty="0" err="1">
                <a:solidFill>
                  <a:srgbClr val="000000"/>
                </a:solidFill>
                <a:effectLst/>
                <a:latin typeface="calibri" panose="020F0502020204030204" pitchFamily="34" charset="0"/>
              </a:rPr>
              <a:t>mbedCrypto</a:t>
            </a:r>
            <a:r>
              <a:rPr lang="en-US" b="1" i="0" dirty="0">
                <a:solidFill>
                  <a:srgbClr val="000000"/>
                </a:solidFill>
                <a:effectLst/>
                <a:latin typeface="calibri" panose="020F0502020204030204" pitchFamily="34" charset="0"/>
              </a:rPr>
              <a:t>: configurations are defined in arm/</a:t>
            </a:r>
            <a:r>
              <a:rPr lang="en-US" b="1" i="0" dirty="0" err="1">
                <a:solidFill>
                  <a:srgbClr val="000000"/>
                </a:solidFill>
                <a:effectLst/>
                <a:latin typeface="calibri" panose="020F0502020204030204" pitchFamily="34" charset="0"/>
              </a:rPr>
              <a:t>mbedtls</a:t>
            </a:r>
            <a:r>
              <a:rPr lang="en-US" b="1" i="0" dirty="0">
                <a:solidFill>
                  <a:srgbClr val="000000"/>
                </a:solidFill>
                <a:effectLst/>
                <a:latin typeface="calibri" panose="020F0502020204030204" pitchFamily="34" charset="0"/>
              </a:rPr>
              <a:t>/</a:t>
            </a:r>
            <a:r>
              <a:rPr lang="en-US" b="1" i="0" dirty="0" err="1">
                <a:solidFill>
                  <a:srgbClr val="000000"/>
                </a:solidFill>
                <a:effectLst/>
                <a:latin typeface="calibri" panose="020F0502020204030204" pitchFamily="34" charset="0"/>
              </a:rPr>
              <a:t>config.h</a:t>
            </a:r>
            <a:endParaRPr lang="en-US" b="1" dirty="0">
              <a:solidFill>
                <a:srgbClr val="000000"/>
              </a:solidFill>
              <a:latin typeface="calibri" panose="020F0502020204030204" pitchFamily="34" charset="0"/>
            </a:endParaRPr>
          </a:p>
          <a:p>
            <a:pPr marL="0">
              <a:spcAft>
                <a:spcPts val="0"/>
              </a:spcAft>
            </a:pPr>
            <a:r>
              <a:rPr lang="en-US" b="1" i="0" dirty="0">
                <a:solidFill>
                  <a:srgbClr val="000000"/>
                </a:solidFill>
                <a:effectLst/>
                <a:latin typeface="calibri" panose="020F0502020204030204" pitchFamily="34" charset="0"/>
              </a:rPr>
              <a:t>SHA256 Configuration:</a:t>
            </a:r>
          </a:p>
          <a:p>
            <a:pPr marL="179388" lvl="4">
              <a:spcAft>
                <a:spcPts val="0"/>
              </a:spcAft>
            </a:pPr>
            <a:r>
              <a:rPr lang="en-US" b="0" i="0" dirty="0">
                <a:solidFill>
                  <a:srgbClr val="000000"/>
                </a:solidFill>
                <a:effectLst/>
                <a:latin typeface="calibri" panose="020F0502020204030204" pitchFamily="34" charset="0"/>
              </a:rPr>
              <a:t>To enable hardware acceleration for the SHA256/224 calculation, the macro MBEDTLS_SHA256_ALT and MBEDTLS_SHA256_PROCESS_ALT must be defined in the configuration file.</a:t>
            </a:r>
            <a:endParaRPr lang="en-US" dirty="0">
              <a:solidFill>
                <a:srgbClr val="000000"/>
              </a:solidFill>
              <a:latin typeface="calibri" panose="020F0502020204030204" pitchFamily="34" charset="0"/>
            </a:endParaRPr>
          </a:p>
          <a:p>
            <a:pPr marL="179388" lvl="4">
              <a:spcAft>
                <a:spcPts val="0"/>
              </a:spcAft>
            </a:pPr>
            <a:r>
              <a:rPr lang="en-US" b="0" i="0" dirty="0">
                <a:solidFill>
                  <a:srgbClr val="000000"/>
                </a:solidFill>
                <a:effectLst/>
                <a:latin typeface="calibri" panose="020F0502020204030204" pitchFamily="34" charset="0"/>
              </a:rPr>
              <a:t>By default SHA256 is enabled. SHA256 can be disabled, but SHA512 then needs to be enabled (software version) because the PSA implementation uses it for the entropy accumulator.</a:t>
            </a:r>
          </a:p>
          <a:p>
            <a:pPr marL="0">
              <a:spcAft>
                <a:spcPts val="0"/>
              </a:spcAft>
            </a:pPr>
            <a:r>
              <a:rPr lang="en-US" b="1" i="0" dirty="0">
                <a:solidFill>
                  <a:srgbClr val="000000"/>
                </a:solidFill>
                <a:effectLst/>
                <a:latin typeface="calibri" panose="020F0502020204030204" pitchFamily="34" charset="0"/>
              </a:rPr>
              <a:t>AES Configuration:</a:t>
            </a:r>
          </a:p>
          <a:p>
            <a:pPr marL="179388" lvl="4">
              <a:spcAft>
                <a:spcPts val="0"/>
              </a:spcAft>
            </a:pPr>
            <a:r>
              <a:rPr lang="en-US" b="0" i="0" dirty="0">
                <a:solidFill>
                  <a:srgbClr val="000000"/>
                </a:solidFill>
                <a:effectLst/>
                <a:latin typeface="calibri" panose="020F0502020204030204" pitchFamily="34" charset="0"/>
              </a:rPr>
              <a:t>To enable hardware acceleration for the AES128/256 operation, the macro MBEDTLS_AES_SETKEY_ENC_ALT, MBEDTLS_AES_SETKEY_DEC_ALT, MBEDTLS_AES_ENCRYPT_ALT and MBEDTLS_AES_DECRYPT_ALT must be defined in the configuration file. </a:t>
            </a:r>
            <a:endParaRPr lang="en-US" dirty="0">
              <a:solidFill>
                <a:srgbClr val="000000"/>
              </a:solidFill>
              <a:latin typeface="calibri" panose="020F0502020204030204" pitchFamily="34" charset="0"/>
            </a:endParaRPr>
          </a:p>
          <a:p>
            <a:pPr marL="179388" lvl="4">
              <a:spcAft>
                <a:spcPts val="0"/>
              </a:spcAft>
            </a:pPr>
            <a:r>
              <a:rPr lang="en-US" b="0" i="0" dirty="0">
                <a:solidFill>
                  <a:srgbClr val="000000"/>
                </a:solidFill>
                <a:effectLst/>
                <a:latin typeface="calibri" panose="020F0502020204030204" pitchFamily="34" charset="0"/>
              </a:rPr>
              <a:t>By default AES is enabled. AES cannot be disabled because the PSA implementation requires it for the CTR_DRBG random number generator.</a:t>
            </a:r>
          </a:p>
          <a:p>
            <a:pPr marL="179388" lvl="4">
              <a:spcAft>
                <a:spcPts val="0"/>
              </a:spcAft>
            </a:pPr>
            <a:r>
              <a:rPr lang="en-US" b="0" i="0" dirty="0">
                <a:solidFill>
                  <a:srgbClr val="000000"/>
                </a:solidFill>
                <a:effectLst/>
                <a:latin typeface="calibri" panose="020F0502020204030204" pitchFamily="34" charset="0"/>
              </a:rPr>
              <a:t>Plaintext key generation for AES XTS 128 bit operation is supported on SCE7 and SCE9. Additionally wrapped key 128 bit operation is supported on SCE9.</a:t>
            </a:r>
          </a:p>
        </p:txBody>
      </p:sp>
    </p:spTree>
    <p:custDataLst>
      <p:tags r:id="rId1"/>
    </p:custDataLst>
    <p:extLst>
      <p:ext uri="{BB962C8B-B14F-4D97-AF65-F5344CB8AC3E}">
        <p14:creationId xmlns:p14="http://schemas.microsoft.com/office/powerpoint/2010/main" val="1112436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166341"/>
            <a:ext cx="11244575" cy="886397"/>
          </a:xfrm>
        </p:spPr>
        <p:txBody>
          <a:bodyPr/>
          <a:lstStyle/>
          <a:p>
            <a:r>
              <a:rPr lang="en-US" dirty="0"/>
              <a:t>iii. </a:t>
            </a:r>
            <a:r>
              <a:rPr lang="en-US" sz="3200" dirty="0" err="1">
                <a:effectLst/>
                <a:latin typeface="Calibri" panose="020F0502020204030204" pitchFamily="34" charset="0"/>
              </a:rPr>
              <a:t>Mbed</a:t>
            </a:r>
            <a:r>
              <a:rPr lang="en-US" sz="3200" dirty="0">
                <a:effectLst/>
                <a:latin typeface="Calibri" panose="020F0502020204030204" pitchFamily="34" charset="0"/>
              </a:rPr>
              <a:t> Crypto HW Acceleration</a:t>
            </a:r>
            <a:br>
              <a:rPr lang="en-US" sz="3200" dirty="0">
                <a:effectLst/>
                <a:latin typeface="Calibri" panose="020F0502020204030204" pitchFamily="34" charset="0"/>
              </a:rPr>
            </a:br>
            <a:r>
              <a:rPr lang="en-US" dirty="0">
                <a:latin typeface="Calibri" panose="020F0502020204030204" pitchFamily="34" charset="0"/>
              </a:rPr>
              <a:t>3.5 configuration</a:t>
            </a:r>
            <a:endParaRPr lang="en-US" dirty="0"/>
          </a:p>
        </p:txBody>
      </p:sp>
      <p:sp>
        <p:nvSpPr>
          <p:cNvPr id="6" name="Inhaltsplatzhalter 3">
            <a:extLst>
              <a:ext uri="{FF2B5EF4-FFF2-40B4-BE49-F238E27FC236}">
                <a16:creationId xmlns:a16="http://schemas.microsoft.com/office/drawing/2014/main" id="{29E41C41-B434-4E75-B783-B3B04268BD36}"/>
              </a:ext>
            </a:extLst>
          </p:cNvPr>
          <p:cNvSpPr>
            <a:spLocks noGrp="1"/>
          </p:cNvSpPr>
          <p:nvPr>
            <p:ph idx="1"/>
          </p:nvPr>
        </p:nvSpPr>
        <p:spPr>
          <a:xfrm>
            <a:off x="467999" y="1236608"/>
            <a:ext cx="11724001" cy="2639441"/>
          </a:xfrm>
        </p:spPr>
        <p:txBody>
          <a:bodyPr/>
          <a:lstStyle/>
          <a:p>
            <a:pPr marL="0">
              <a:spcAft>
                <a:spcPts val="0"/>
              </a:spcAft>
            </a:pPr>
            <a:r>
              <a:rPr lang="en-US" b="1" i="0" dirty="0">
                <a:solidFill>
                  <a:srgbClr val="000000"/>
                </a:solidFill>
                <a:effectLst/>
                <a:latin typeface="calibri" panose="020F0502020204030204" pitchFamily="34" charset="0"/>
              </a:rPr>
              <a:t>ECC Configuration:</a:t>
            </a:r>
          </a:p>
          <a:p>
            <a:pPr marL="179388" lvl="4">
              <a:spcAft>
                <a:spcPts val="0"/>
              </a:spcAft>
            </a:pPr>
            <a:r>
              <a:rPr lang="en-US" b="0" i="0" dirty="0">
                <a:solidFill>
                  <a:srgbClr val="000000"/>
                </a:solidFill>
                <a:effectLst/>
                <a:latin typeface="calibri" panose="020F0502020204030204" pitchFamily="34" charset="0"/>
              </a:rPr>
              <a:t>To enable hardware acceleration for the ECC Key Generation operation, the macro MBEDTLS_ECP_ALT must be defined in the configuration file</a:t>
            </a:r>
            <a:r>
              <a:rPr lang="en-US" dirty="0">
                <a:solidFill>
                  <a:srgbClr val="000000"/>
                </a:solidFill>
                <a:latin typeface="calibri" panose="020F0502020204030204" pitchFamily="34" charset="0"/>
              </a:rPr>
              <a:t>.</a:t>
            </a:r>
          </a:p>
          <a:p>
            <a:pPr marL="179388" lvl="4">
              <a:spcAft>
                <a:spcPts val="0"/>
              </a:spcAft>
            </a:pPr>
            <a:r>
              <a:rPr lang="en-US" b="0" i="0" dirty="0">
                <a:solidFill>
                  <a:srgbClr val="000000"/>
                </a:solidFill>
                <a:effectLst/>
                <a:latin typeface="calibri" panose="020F0502020204030204" pitchFamily="34" charset="0"/>
              </a:rPr>
              <a:t>For ECDSA, the macros MBEDTLS_ECDSA_SIGN_ALT and MBEDTLS_ECDSA_VERIFY_ALT must be defined. </a:t>
            </a:r>
          </a:p>
          <a:p>
            <a:pPr marL="179388" lvl="4">
              <a:spcAft>
                <a:spcPts val="0"/>
              </a:spcAft>
            </a:pPr>
            <a:r>
              <a:rPr lang="en-US" b="0" i="0" dirty="0">
                <a:solidFill>
                  <a:srgbClr val="000000"/>
                </a:solidFill>
                <a:effectLst/>
                <a:latin typeface="calibri" panose="020F0502020204030204" pitchFamily="34" charset="0"/>
              </a:rPr>
              <a:t>By default ECC, ECDSA and ECDHE are enabled. To disable ECC, undefine MBEDTLS_ECP_C, MBEDTLS_ECDSA_C and MBEDTLS_ECDH_C.</a:t>
            </a:r>
          </a:p>
          <a:p>
            <a:pPr marL="0">
              <a:spcAft>
                <a:spcPts val="0"/>
              </a:spcAft>
            </a:pPr>
            <a:r>
              <a:rPr lang="en-US" b="1" i="0" dirty="0">
                <a:solidFill>
                  <a:srgbClr val="000000"/>
                </a:solidFill>
                <a:effectLst/>
                <a:latin typeface="calibri" panose="020F0502020204030204" pitchFamily="34" charset="0"/>
              </a:rPr>
              <a:t>RSA Configuration:</a:t>
            </a:r>
          </a:p>
          <a:p>
            <a:pPr marL="0" lvl="3">
              <a:spcAft>
                <a:spcPts val="0"/>
              </a:spcAft>
            </a:pPr>
            <a:r>
              <a:rPr lang="en-US" b="0" i="0" dirty="0">
                <a:solidFill>
                  <a:srgbClr val="000000"/>
                </a:solidFill>
                <a:effectLst/>
                <a:latin typeface="calibri" panose="020F0502020204030204" pitchFamily="34" charset="0"/>
              </a:rPr>
              <a:t>To enable hardware acceleration for the RSA2048 operation, the macro MBEDTLS_RSA_ALT must be defined in the configuration file. </a:t>
            </a:r>
            <a:endParaRPr lang="en-US" dirty="0">
              <a:solidFill>
                <a:srgbClr val="000000"/>
              </a:solidFill>
              <a:latin typeface="calibri" panose="020F0502020204030204" pitchFamily="34" charset="0"/>
            </a:endParaRPr>
          </a:p>
          <a:p>
            <a:pPr marL="0" lvl="3">
              <a:spcAft>
                <a:spcPts val="0"/>
              </a:spcAft>
            </a:pPr>
            <a:r>
              <a:rPr lang="en-US" b="0" i="0" dirty="0">
                <a:solidFill>
                  <a:srgbClr val="000000"/>
                </a:solidFill>
                <a:effectLst/>
                <a:latin typeface="calibri" panose="020F0502020204030204" pitchFamily="34" charset="0"/>
              </a:rPr>
              <a:t>By default RSA is enabled. To disable RSA, undefine MBEDTLS_RSA_C, MBEDTLS_PK_C, MBEDTLS_PK_PARSE_C, MBEDTLS_PK_WRITE_C.</a:t>
            </a:r>
          </a:p>
          <a:p>
            <a:pPr marL="0" indent="0" algn="l">
              <a:spcAft>
                <a:spcPts val="0"/>
              </a:spcAft>
              <a:buNone/>
            </a:pPr>
            <a:endParaRPr lang="en-US" b="0" i="0" dirty="0">
              <a:solidFill>
                <a:srgbClr val="000000"/>
              </a:solidFill>
              <a:effectLst/>
              <a:latin typeface="calibri" panose="020F0502020204030204" pitchFamily="34" charset="0"/>
            </a:endParaRPr>
          </a:p>
        </p:txBody>
      </p:sp>
    </p:spTree>
    <p:custDataLst>
      <p:tags r:id="rId1"/>
    </p:custDataLst>
    <p:extLst>
      <p:ext uri="{BB962C8B-B14F-4D97-AF65-F5344CB8AC3E}">
        <p14:creationId xmlns:p14="http://schemas.microsoft.com/office/powerpoint/2010/main" val="2308873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166341"/>
            <a:ext cx="11244575" cy="886397"/>
          </a:xfrm>
        </p:spPr>
        <p:txBody>
          <a:bodyPr/>
          <a:lstStyle/>
          <a:p>
            <a:r>
              <a:rPr lang="en-US" dirty="0"/>
              <a:t>iii. </a:t>
            </a:r>
            <a:r>
              <a:rPr lang="en-US" sz="3200" dirty="0" err="1">
                <a:effectLst/>
                <a:latin typeface="Calibri" panose="020F0502020204030204" pitchFamily="34" charset="0"/>
              </a:rPr>
              <a:t>Mbed</a:t>
            </a:r>
            <a:r>
              <a:rPr lang="en-US" sz="3200" dirty="0">
                <a:effectLst/>
                <a:latin typeface="Calibri" panose="020F0502020204030204" pitchFamily="34" charset="0"/>
              </a:rPr>
              <a:t> Crypto HW Acceleration</a:t>
            </a:r>
            <a:br>
              <a:rPr lang="en-US" sz="3200" dirty="0">
                <a:effectLst/>
                <a:latin typeface="Calibri" panose="020F0502020204030204" pitchFamily="34" charset="0"/>
              </a:rPr>
            </a:br>
            <a:r>
              <a:rPr lang="en-US" dirty="0">
                <a:latin typeface="Calibri" panose="020F0502020204030204" pitchFamily="34" charset="0"/>
              </a:rPr>
              <a:t>3.5 configuration</a:t>
            </a:r>
            <a:endParaRPr lang="en-US" dirty="0"/>
          </a:p>
        </p:txBody>
      </p:sp>
      <p:sp>
        <p:nvSpPr>
          <p:cNvPr id="6" name="Inhaltsplatzhalter 3">
            <a:extLst>
              <a:ext uri="{FF2B5EF4-FFF2-40B4-BE49-F238E27FC236}">
                <a16:creationId xmlns:a16="http://schemas.microsoft.com/office/drawing/2014/main" id="{29E41C41-B434-4E75-B783-B3B04268BD36}"/>
              </a:ext>
            </a:extLst>
          </p:cNvPr>
          <p:cNvSpPr>
            <a:spLocks noGrp="1"/>
          </p:cNvSpPr>
          <p:nvPr>
            <p:ph idx="1"/>
          </p:nvPr>
        </p:nvSpPr>
        <p:spPr>
          <a:xfrm>
            <a:off x="467999" y="1236608"/>
            <a:ext cx="11724001" cy="5015476"/>
          </a:xfrm>
        </p:spPr>
        <p:txBody>
          <a:bodyPr/>
          <a:lstStyle/>
          <a:p>
            <a:pPr marL="0">
              <a:spcAft>
                <a:spcPts val="0"/>
              </a:spcAft>
            </a:pPr>
            <a:r>
              <a:rPr lang="en-US" b="1" i="0" dirty="0">
                <a:solidFill>
                  <a:srgbClr val="000000"/>
                </a:solidFill>
                <a:effectLst/>
                <a:latin typeface="calibri" panose="020F0502020204030204" pitchFamily="34" charset="0"/>
              </a:rPr>
              <a:t>Wrapped Key Usage</a:t>
            </a:r>
          </a:p>
          <a:p>
            <a:pPr marL="0" lvl="3">
              <a:spcAft>
                <a:spcPts val="0"/>
              </a:spcAft>
            </a:pPr>
            <a:r>
              <a:rPr lang="en-US" b="0" i="0" dirty="0">
                <a:solidFill>
                  <a:srgbClr val="000000"/>
                </a:solidFill>
                <a:effectLst/>
                <a:latin typeface="calibri" panose="020F0502020204030204" pitchFamily="34" charset="0"/>
              </a:rPr>
              <a:t>To use the Secure Crypto Engine to generate and use wrapped keys, use </a:t>
            </a:r>
            <a:r>
              <a:rPr lang="en-US" b="1" i="0" dirty="0">
                <a:solidFill>
                  <a:srgbClr val="000000"/>
                </a:solidFill>
                <a:effectLst/>
                <a:latin typeface="calibri" panose="020F0502020204030204" pitchFamily="34" charset="0"/>
              </a:rPr>
              <a:t>PSA_KEY_TYPE_AES_WRAPPED or PSA_KEY_TYPE_ECC_KEY_PAIR_WRAPPED(curve) or PSA_KEY_TYPE_RSA_KEY_PAIR </a:t>
            </a:r>
            <a:r>
              <a:rPr lang="en-US" b="0" i="0" dirty="0">
                <a:solidFill>
                  <a:srgbClr val="000000"/>
                </a:solidFill>
                <a:effectLst/>
                <a:latin typeface="calibri" panose="020F0502020204030204" pitchFamily="34" charset="0"/>
              </a:rPr>
              <a:t>when setting the key type attribute. </a:t>
            </a:r>
            <a:endParaRPr lang="en-US" dirty="0">
              <a:solidFill>
                <a:srgbClr val="000000"/>
              </a:solidFill>
              <a:latin typeface="calibri" panose="020F0502020204030204" pitchFamily="34" charset="0"/>
            </a:endParaRPr>
          </a:p>
          <a:p>
            <a:pPr marL="0" lvl="3">
              <a:spcAft>
                <a:spcPts val="0"/>
              </a:spcAft>
            </a:pPr>
            <a:r>
              <a:rPr lang="en-US" b="0" i="0" dirty="0">
                <a:solidFill>
                  <a:srgbClr val="000000"/>
                </a:solidFill>
                <a:effectLst/>
                <a:latin typeface="calibri" panose="020F0502020204030204" pitchFamily="34" charset="0"/>
              </a:rPr>
              <a:t>Setting the key's type attribute using this value will cause the SCE to use wrapped key mode for all operations related to that key.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lvl="3" indent="0" eaLnBrk="0" fontAlgn="base" hangingPunct="0">
              <a:lnSpc>
                <a:spcPct val="100000"/>
              </a:lnSpc>
              <a:spcAft>
                <a:spcPts val="0"/>
              </a:spcAft>
              <a:buNone/>
            </a:pPr>
            <a:r>
              <a:rPr kumimoji="0" lang="en-US" altLang="en-US" sz="1000" b="1"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Note</a:t>
            </a:r>
          </a:p>
          <a:p>
            <a:pPr marL="0" lvl="4" indent="-457200" eaLnBrk="0" fontAlgn="base" hangingPunct="0">
              <a:lnSpc>
                <a:spcPct val="100000"/>
              </a:lnSpc>
              <a:spcAft>
                <a:spcPts val="0"/>
              </a:spcAft>
              <a:buNone/>
            </a:pPr>
            <a:r>
              <a:rPr kumimoji="0" lang="en-US" altLang="en-US" sz="1000" b="1"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On the SCE9 devices, only the RSA public key can be exported. A file system must be used to store the internally generated private key.</a:t>
            </a:r>
            <a:endParaRPr lang="en-US" b="0" i="0" dirty="0">
              <a:solidFill>
                <a:srgbClr val="000000"/>
              </a:solidFill>
              <a:effectLst/>
              <a:latin typeface="calibri" panose="020F0502020204030204" pitchFamily="34" charset="0"/>
            </a:endParaRPr>
          </a:p>
          <a:p>
            <a:pPr marL="0">
              <a:spcAft>
                <a:spcPts val="0"/>
              </a:spcAft>
            </a:pPr>
            <a:r>
              <a:rPr lang="en-US" b="1" i="0" dirty="0">
                <a:solidFill>
                  <a:srgbClr val="000000"/>
                </a:solidFill>
                <a:effectLst/>
                <a:latin typeface="calibri" panose="020F0502020204030204" pitchFamily="34" charset="0"/>
              </a:rPr>
              <a:t>Persistent Key Storage</a:t>
            </a:r>
          </a:p>
          <a:p>
            <a:pPr marL="0" lvl="3">
              <a:spcAft>
                <a:spcPts val="0"/>
              </a:spcAft>
            </a:pPr>
            <a:r>
              <a:rPr lang="en-US" b="0" i="0" dirty="0">
                <a:solidFill>
                  <a:srgbClr val="000000"/>
                </a:solidFill>
                <a:effectLst/>
                <a:latin typeface="calibri" panose="020F0502020204030204" pitchFamily="34" charset="0"/>
              </a:rPr>
              <a:t>Persistent key storage can be enabled by defining </a:t>
            </a:r>
            <a:r>
              <a:rPr lang="en-US" b="1" i="0" dirty="0">
                <a:solidFill>
                  <a:srgbClr val="000000"/>
                </a:solidFill>
                <a:effectLst/>
                <a:latin typeface="calibri" panose="020F0502020204030204" pitchFamily="34" charset="0"/>
              </a:rPr>
              <a:t>MBEDTLS_FS_IO, MBEDTLS_PSA_CRYPTO_STORAGE_C, and MBEDTLS_PSA_ITS_FILE_C</a:t>
            </a:r>
            <a:r>
              <a:rPr lang="en-US" b="0" i="0" dirty="0">
                <a:solidFill>
                  <a:srgbClr val="000000"/>
                </a:solidFill>
                <a:effectLst/>
                <a:latin typeface="calibri" panose="020F0502020204030204" pitchFamily="34" charset="0"/>
              </a:rPr>
              <a:t>.</a:t>
            </a:r>
          </a:p>
          <a:p>
            <a:pPr marL="0">
              <a:spcAft>
                <a:spcPts val="0"/>
              </a:spcAft>
            </a:pPr>
            <a:r>
              <a:rPr lang="en-US" b="1" i="0" dirty="0">
                <a:solidFill>
                  <a:srgbClr val="000000"/>
                </a:solidFill>
                <a:effectLst/>
                <a:latin typeface="calibri" panose="020F0502020204030204" pitchFamily="34" charset="0"/>
              </a:rPr>
              <a:t>Platform Configuration</a:t>
            </a:r>
          </a:p>
          <a:p>
            <a:pPr marL="0" lvl="3">
              <a:spcAft>
                <a:spcPts val="0"/>
              </a:spcAft>
            </a:pPr>
            <a:r>
              <a:rPr lang="en-US" b="0" i="0" dirty="0">
                <a:solidFill>
                  <a:srgbClr val="000000"/>
                </a:solidFill>
                <a:effectLst/>
                <a:latin typeface="calibri" panose="020F0502020204030204" pitchFamily="34" charset="0"/>
              </a:rPr>
              <a:t>To run the </a:t>
            </a:r>
            <a:r>
              <a:rPr lang="en-US" b="0" i="0" dirty="0" err="1">
                <a:solidFill>
                  <a:srgbClr val="000000"/>
                </a:solidFill>
                <a:effectLst/>
                <a:latin typeface="calibri" panose="020F0502020204030204" pitchFamily="34" charset="0"/>
              </a:rPr>
              <a:t>mbedCrypto</a:t>
            </a:r>
            <a:r>
              <a:rPr lang="en-US" b="0" i="0" dirty="0">
                <a:solidFill>
                  <a:srgbClr val="000000"/>
                </a:solidFill>
                <a:effectLst/>
                <a:latin typeface="calibri" panose="020F0502020204030204" pitchFamily="34" charset="0"/>
              </a:rPr>
              <a:t> implementation of the PSA Crypto API on the MCU, the macro </a:t>
            </a:r>
            <a:r>
              <a:rPr lang="en-US" b="1" i="0" dirty="0">
                <a:solidFill>
                  <a:srgbClr val="000000"/>
                </a:solidFill>
                <a:effectLst/>
                <a:latin typeface="calibri" panose="020F0502020204030204" pitchFamily="34" charset="0"/>
              </a:rPr>
              <a:t>MBEDTLS_PLATFORM_SETUP_TEARDOWN_ALT </a:t>
            </a:r>
            <a:r>
              <a:rPr lang="en-US" b="0" i="0" dirty="0">
                <a:solidFill>
                  <a:srgbClr val="000000"/>
                </a:solidFill>
                <a:effectLst/>
                <a:latin typeface="calibri" panose="020F0502020204030204" pitchFamily="34" charset="0"/>
              </a:rPr>
              <a:t>must be defined in the configuration file. This enables code that will initialize the SCE. Parameter checking (</a:t>
            </a:r>
            <a:r>
              <a:rPr lang="en-US" b="0" i="0" dirty="0" err="1">
                <a:solidFill>
                  <a:srgbClr val="000000"/>
                </a:solidFill>
                <a:effectLst/>
                <a:latin typeface="calibri" panose="020F0502020204030204" pitchFamily="34" charset="0"/>
              </a:rPr>
              <a:t>General|MBEDTLS_CHECK_PARAMS</a:t>
            </a:r>
            <a:r>
              <a:rPr lang="en-US" b="0" i="0" dirty="0">
                <a:solidFill>
                  <a:srgbClr val="000000"/>
                </a:solidFill>
                <a:effectLst/>
                <a:latin typeface="calibri" panose="020F0502020204030204" pitchFamily="34" charset="0"/>
              </a:rPr>
              <a:t>) is enabled by default.</a:t>
            </a:r>
          </a:p>
          <a:p>
            <a:pPr marL="0">
              <a:spcAft>
                <a:spcPts val="0"/>
              </a:spcAft>
            </a:pPr>
            <a:r>
              <a:rPr lang="en-US" b="1" i="0" dirty="0">
                <a:solidFill>
                  <a:srgbClr val="000000"/>
                </a:solidFill>
                <a:effectLst/>
                <a:latin typeface="calibri" panose="020F0502020204030204" pitchFamily="34" charset="0"/>
              </a:rPr>
              <a:t>Random Number Configuration</a:t>
            </a:r>
          </a:p>
          <a:p>
            <a:pPr marL="0" lvl="3">
              <a:spcAft>
                <a:spcPts val="0"/>
              </a:spcAft>
            </a:pPr>
            <a:r>
              <a:rPr lang="en-US" b="0" i="0" dirty="0">
                <a:solidFill>
                  <a:srgbClr val="000000"/>
                </a:solidFill>
                <a:effectLst/>
                <a:latin typeface="calibri" panose="020F0502020204030204" pitchFamily="34" charset="0"/>
              </a:rPr>
              <a:t>To run the </a:t>
            </a:r>
            <a:r>
              <a:rPr lang="en-US" b="0" i="0" dirty="0" err="1">
                <a:solidFill>
                  <a:srgbClr val="000000"/>
                </a:solidFill>
                <a:effectLst/>
                <a:latin typeface="calibri" panose="020F0502020204030204" pitchFamily="34" charset="0"/>
              </a:rPr>
              <a:t>mbedCrypto</a:t>
            </a:r>
            <a:r>
              <a:rPr lang="en-US" b="0" i="0" dirty="0">
                <a:solidFill>
                  <a:srgbClr val="000000"/>
                </a:solidFill>
                <a:effectLst/>
                <a:latin typeface="calibri" panose="020F0502020204030204" pitchFamily="34" charset="0"/>
              </a:rPr>
              <a:t> implementation of the PSA Crypto API on the MCU, the macro </a:t>
            </a:r>
            <a:r>
              <a:rPr lang="en-US" b="1" i="0" dirty="0">
                <a:solidFill>
                  <a:srgbClr val="000000"/>
                </a:solidFill>
                <a:effectLst/>
                <a:latin typeface="calibri" panose="020F0502020204030204" pitchFamily="34" charset="0"/>
              </a:rPr>
              <a:t>MBEDTLS_ENTROPY_HARDWARE_ALT </a:t>
            </a:r>
            <a:r>
              <a:rPr lang="en-US" b="0" i="0" dirty="0">
                <a:solidFill>
                  <a:srgbClr val="000000"/>
                </a:solidFill>
                <a:effectLst/>
                <a:latin typeface="calibri" panose="020F0502020204030204" pitchFamily="34" charset="0"/>
              </a:rPr>
              <a:t>must be defined in the configuration file. This enables using the TRNG as an entropy source. None of the other cryptographic operations (even in software only mode) will work without this feature.</a:t>
            </a:r>
          </a:p>
          <a:p>
            <a:pPr marL="0">
              <a:spcAft>
                <a:spcPts val="0"/>
              </a:spcAft>
            </a:pPr>
            <a:endParaRPr lang="en-US" b="0" i="0" dirty="0">
              <a:solidFill>
                <a:srgbClr val="000000"/>
              </a:solidFill>
              <a:effectLst/>
              <a:latin typeface="calibri" panose="020F0502020204030204" pitchFamily="34" charset="0"/>
            </a:endParaRPr>
          </a:p>
          <a:p>
            <a:pPr marL="0" algn="l">
              <a:spcAft>
                <a:spcPts val="0"/>
              </a:spcAft>
            </a:pPr>
            <a:endParaRPr lang="en-US" b="0" i="0" dirty="0">
              <a:solidFill>
                <a:srgbClr val="000000"/>
              </a:solidFill>
              <a:effectLst/>
              <a:latin typeface="calibri" panose="020F0502020204030204" pitchFamily="34" charset="0"/>
            </a:endParaRPr>
          </a:p>
        </p:txBody>
      </p:sp>
    </p:spTree>
    <p:custDataLst>
      <p:tags r:id="rId1"/>
    </p:custDataLst>
    <p:extLst>
      <p:ext uri="{BB962C8B-B14F-4D97-AF65-F5344CB8AC3E}">
        <p14:creationId xmlns:p14="http://schemas.microsoft.com/office/powerpoint/2010/main" val="3087977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166341"/>
            <a:ext cx="11244575" cy="886397"/>
          </a:xfrm>
        </p:spPr>
        <p:txBody>
          <a:bodyPr/>
          <a:lstStyle/>
          <a:p>
            <a:r>
              <a:rPr lang="en-US" dirty="0"/>
              <a:t>iii. </a:t>
            </a:r>
            <a:r>
              <a:rPr lang="en-US" sz="3200" dirty="0" err="1">
                <a:effectLst/>
                <a:latin typeface="Calibri" panose="020F0502020204030204" pitchFamily="34" charset="0"/>
              </a:rPr>
              <a:t>Mbed</a:t>
            </a:r>
            <a:r>
              <a:rPr lang="en-US" sz="3200" dirty="0">
                <a:effectLst/>
                <a:latin typeface="Calibri" panose="020F0502020204030204" pitchFamily="34" charset="0"/>
              </a:rPr>
              <a:t> Crypto HW Acceleration</a:t>
            </a:r>
            <a:br>
              <a:rPr lang="en-US" sz="3200" dirty="0">
                <a:effectLst/>
                <a:latin typeface="Calibri" panose="020F0502020204030204" pitchFamily="34" charset="0"/>
              </a:rPr>
            </a:br>
            <a:r>
              <a:rPr lang="en-US" dirty="0">
                <a:latin typeface="Calibri" panose="020F0502020204030204" pitchFamily="34" charset="0"/>
              </a:rPr>
              <a:t>3.5 usage note</a:t>
            </a:r>
            <a:endParaRPr lang="en-US" dirty="0"/>
          </a:p>
        </p:txBody>
      </p:sp>
      <p:sp>
        <p:nvSpPr>
          <p:cNvPr id="6" name="Inhaltsplatzhalter 3">
            <a:extLst>
              <a:ext uri="{FF2B5EF4-FFF2-40B4-BE49-F238E27FC236}">
                <a16:creationId xmlns:a16="http://schemas.microsoft.com/office/drawing/2014/main" id="{29E41C41-B434-4E75-B783-B3B04268BD36}"/>
              </a:ext>
            </a:extLst>
          </p:cNvPr>
          <p:cNvSpPr>
            <a:spLocks noGrp="1"/>
          </p:cNvSpPr>
          <p:nvPr>
            <p:ph idx="1"/>
          </p:nvPr>
        </p:nvSpPr>
        <p:spPr>
          <a:xfrm>
            <a:off x="467999" y="1236608"/>
            <a:ext cx="11724001" cy="5901872"/>
          </a:xfrm>
        </p:spPr>
        <p:txBody>
          <a:bodyPr/>
          <a:lstStyle/>
          <a:p>
            <a:pPr algn="l">
              <a:spcAft>
                <a:spcPts val="0"/>
              </a:spcAft>
            </a:pPr>
            <a:r>
              <a:rPr lang="en-US" b="0" i="0" dirty="0">
                <a:solidFill>
                  <a:srgbClr val="000000"/>
                </a:solidFill>
                <a:effectLst/>
                <a:latin typeface="calibri" panose="020F0502020204030204" pitchFamily="34" charset="0"/>
              </a:rPr>
              <a:t>Hardware Initialization: </a:t>
            </a:r>
            <a:r>
              <a:rPr lang="en-US" b="1" u="none" strike="noStrike" dirty="0" err="1">
                <a:solidFill>
                  <a:srgbClr val="7D99D0"/>
                </a:solidFill>
                <a:effectLst/>
                <a:latin typeface="calibri" panose="020F0502020204030204" pitchFamily="34" charset="0"/>
                <a:hlinkClick r:id="rId4"/>
              </a:rPr>
              <a:t>mbedtls_platform_setup</a:t>
            </a:r>
            <a:r>
              <a:rPr lang="en-US" b="1" u="none" strike="noStrike" dirty="0">
                <a:solidFill>
                  <a:srgbClr val="7D99D0"/>
                </a:solidFill>
                <a:effectLst/>
                <a:latin typeface="calibri" panose="020F0502020204030204" pitchFamily="34" charset="0"/>
                <a:hlinkClick r:id="rId4"/>
              </a:rPr>
              <a:t>()</a:t>
            </a:r>
            <a:r>
              <a:rPr lang="en-US" b="0" dirty="0">
                <a:solidFill>
                  <a:srgbClr val="000000"/>
                </a:solidFill>
                <a:effectLst/>
                <a:latin typeface="calibri" panose="020F0502020204030204" pitchFamily="34" charset="0"/>
              </a:rPr>
              <a:t> must be invoked before using the PSA Crypto API to ensure that the SCE peripheral is initialized.</a:t>
            </a:r>
          </a:p>
          <a:p>
            <a:pPr>
              <a:spcAft>
                <a:spcPts val="0"/>
              </a:spcAft>
            </a:pPr>
            <a:r>
              <a:rPr lang="en-US" b="0" i="0" dirty="0">
                <a:solidFill>
                  <a:srgbClr val="000000"/>
                </a:solidFill>
                <a:effectLst/>
                <a:latin typeface="calibri" panose="020F0502020204030204" pitchFamily="34" charset="0"/>
              </a:rPr>
              <a:t>Memory Usage: In general, depending on the </a:t>
            </a:r>
            <a:r>
              <a:rPr lang="en-US" b="0" i="0" dirty="0" err="1">
                <a:solidFill>
                  <a:srgbClr val="000000"/>
                </a:solidFill>
                <a:effectLst/>
                <a:latin typeface="calibri" panose="020F0502020204030204" pitchFamily="34" charset="0"/>
              </a:rPr>
              <a:t>mbedCrypto</a:t>
            </a:r>
            <a:r>
              <a:rPr lang="en-US" b="0" i="0" dirty="0">
                <a:solidFill>
                  <a:srgbClr val="000000"/>
                </a:solidFill>
                <a:effectLst/>
                <a:latin typeface="calibri" panose="020F0502020204030204" pitchFamily="34" charset="0"/>
              </a:rPr>
              <a:t> features being used a heap size of 0x1000 to 0x5000 bytes is required. The total allocated heap should be the </a:t>
            </a:r>
            <a:r>
              <a:rPr lang="en-US" b="1" i="0" dirty="0">
                <a:solidFill>
                  <a:srgbClr val="000000"/>
                </a:solidFill>
                <a:effectLst/>
                <a:latin typeface="calibri" panose="020F0502020204030204" pitchFamily="34" charset="0"/>
              </a:rPr>
              <a:t>sum</a:t>
            </a:r>
            <a:r>
              <a:rPr lang="en-US" b="0" i="0" dirty="0">
                <a:solidFill>
                  <a:srgbClr val="000000"/>
                </a:solidFill>
                <a:effectLst/>
                <a:latin typeface="calibri" panose="020F0502020204030204" pitchFamily="34" charset="0"/>
              </a:rPr>
              <a:t> of the heap requirements of the individual algorithms:</a:t>
            </a:r>
          </a:p>
          <a:p>
            <a:pPr>
              <a:spcAft>
                <a:spcPts val="0"/>
              </a:spcAft>
            </a:pPr>
            <a:endParaRPr lang="en-US" dirty="0">
              <a:solidFill>
                <a:srgbClr val="000000"/>
              </a:solidFill>
              <a:latin typeface="calibri" panose="020F0502020204030204" pitchFamily="34" charset="0"/>
            </a:endParaRPr>
          </a:p>
          <a:p>
            <a:pPr>
              <a:spcAft>
                <a:spcPts val="0"/>
              </a:spcAft>
            </a:pPr>
            <a:endParaRPr lang="en-US" b="0" i="0" dirty="0">
              <a:solidFill>
                <a:srgbClr val="000000"/>
              </a:solidFill>
              <a:effectLst/>
              <a:latin typeface="calibri" panose="020F0502020204030204" pitchFamily="34" charset="0"/>
            </a:endParaRPr>
          </a:p>
          <a:p>
            <a:pPr>
              <a:spcAft>
                <a:spcPts val="0"/>
              </a:spcAft>
            </a:pPr>
            <a:endParaRPr lang="en-US" dirty="0">
              <a:solidFill>
                <a:srgbClr val="000000"/>
              </a:solidFill>
              <a:latin typeface="calibri" panose="020F0502020204030204" pitchFamily="34" charset="0"/>
            </a:endParaRPr>
          </a:p>
          <a:p>
            <a:pPr>
              <a:spcAft>
                <a:spcPts val="0"/>
              </a:spcAft>
            </a:pPr>
            <a:endParaRPr lang="en-US" dirty="0">
              <a:solidFill>
                <a:srgbClr val="000000"/>
              </a:solidFill>
              <a:latin typeface="calibri" panose="020F0502020204030204" pitchFamily="34" charset="0"/>
            </a:endParaRPr>
          </a:p>
          <a:p>
            <a:pPr marL="0" indent="0">
              <a:spcAft>
                <a:spcPts val="0"/>
              </a:spcAft>
              <a:buNone/>
            </a:pPr>
            <a:endParaRPr lang="en-US" dirty="0">
              <a:solidFill>
                <a:srgbClr val="000000"/>
              </a:solidFill>
              <a:latin typeface="calibri" panose="020F0502020204030204" pitchFamily="34" charset="0"/>
            </a:endParaRPr>
          </a:p>
          <a:p>
            <a:pPr marL="0" indent="0" algn="l">
              <a:spcAft>
                <a:spcPts val="0"/>
              </a:spcAft>
              <a:buNone/>
            </a:pPr>
            <a:r>
              <a:rPr lang="en-US" b="0" dirty="0">
                <a:solidFill>
                  <a:srgbClr val="000000"/>
                </a:solidFill>
                <a:effectLst/>
                <a:latin typeface="calibri" panose="020F0502020204030204" pitchFamily="34" charset="0"/>
              </a:rPr>
              <a:t>(A minimum stack of 0x1000 is required where the module is used. This is either the main stack in a bare metal application or the task stack of the task used for crypto operations.)</a:t>
            </a:r>
          </a:p>
          <a:p>
            <a:pPr>
              <a:spcAft>
                <a:spcPts val="0"/>
              </a:spcAft>
            </a:pPr>
            <a:r>
              <a:rPr lang="en-US" b="0" i="0" dirty="0">
                <a:solidFill>
                  <a:srgbClr val="000000"/>
                </a:solidFill>
                <a:effectLst/>
                <a:latin typeface="calibri" panose="020F0502020204030204" pitchFamily="34" charset="0"/>
              </a:rPr>
              <a:t>Limitations: Only little endian mode is supported.</a:t>
            </a:r>
          </a:p>
          <a:p>
            <a:pPr>
              <a:spcAft>
                <a:spcPts val="0"/>
              </a:spcAft>
            </a:pPr>
            <a:r>
              <a:rPr lang="en-US" b="0" i="0" dirty="0">
                <a:solidFill>
                  <a:srgbClr val="000000"/>
                </a:solidFill>
                <a:effectLst/>
                <a:latin typeface="calibri" panose="020F0502020204030204" pitchFamily="34" charset="0"/>
              </a:rPr>
              <a:t>SCE9 Usage: The crypto capabilities in this mode on the SCE9 are different which results in the below usage limitations with </a:t>
            </a:r>
            <a:r>
              <a:rPr lang="en-US" b="0" i="0" dirty="0" err="1">
                <a:solidFill>
                  <a:srgbClr val="000000"/>
                </a:solidFill>
                <a:effectLst/>
                <a:latin typeface="calibri" panose="020F0502020204030204" pitchFamily="34" charset="0"/>
              </a:rPr>
              <a:t>mbedCrypto</a:t>
            </a:r>
            <a:r>
              <a:rPr lang="en-US" b="0" i="0" dirty="0">
                <a:solidFill>
                  <a:srgbClr val="000000"/>
                </a:solidFill>
                <a:effectLst/>
                <a:latin typeface="calibri" panose="020F0502020204030204" pitchFamily="34" charset="0"/>
              </a:rPr>
              <a:t>:</a:t>
            </a:r>
          </a:p>
          <a:p>
            <a:pPr lvl="3">
              <a:buFont typeface="Arial" panose="020B0604020202020204" pitchFamily="34" charset="0"/>
              <a:buChar char="•"/>
            </a:pPr>
            <a:r>
              <a:rPr lang="en-US" b="0" i="0" dirty="0">
                <a:solidFill>
                  <a:srgbClr val="000000"/>
                </a:solidFill>
                <a:effectLst/>
                <a:latin typeface="calibri" panose="020F0502020204030204" pitchFamily="34" charset="0"/>
              </a:rPr>
              <a:t>The module includes </a:t>
            </a:r>
            <a:r>
              <a:rPr lang="en-US" b="1" i="0" dirty="0">
                <a:solidFill>
                  <a:srgbClr val="000000"/>
                </a:solidFill>
                <a:effectLst/>
                <a:latin typeface="calibri" panose="020F0502020204030204" pitchFamily="34" charset="0"/>
              </a:rPr>
              <a:t>both</a:t>
            </a:r>
            <a:r>
              <a:rPr lang="en-US" b="0" i="0" dirty="0">
                <a:solidFill>
                  <a:srgbClr val="000000"/>
                </a:solidFill>
                <a:effectLst/>
                <a:latin typeface="calibri" panose="020F0502020204030204" pitchFamily="34" charset="0"/>
              </a:rPr>
              <a:t> wrapped and plaintext keys code irrespective of whether the application requires it.</a:t>
            </a:r>
          </a:p>
          <a:p>
            <a:pPr lvl="3">
              <a:buFont typeface="Arial" panose="020B0604020202020204" pitchFamily="34" charset="0"/>
              <a:buChar char="•"/>
            </a:pPr>
            <a:r>
              <a:rPr lang="en-US" b="0" i="0" dirty="0">
                <a:solidFill>
                  <a:srgbClr val="000000"/>
                </a:solidFill>
                <a:effectLst/>
                <a:latin typeface="calibri" panose="020F0502020204030204" pitchFamily="34" charset="0"/>
              </a:rPr>
              <a:t>Plaintext key generation is not supported for RSA and ECC; only wrapped keys can be generated.</a:t>
            </a:r>
          </a:p>
          <a:p>
            <a:pPr lvl="3">
              <a:buFont typeface="Arial" panose="020B0604020202020204" pitchFamily="34" charset="0"/>
              <a:buChar char="•"/>
            </a:pPr>
            <a:r>
              <a:rPr lang="en-US" b="0" i="0" dirty="0">
                <a:solidFill>
                  <a:srgbClr val="000000"/>
                </a:solidFill>
                <a:effectLst/>
                <a:latin typeface="calibri" panose="020F0502020204030204" pitchFamily="34" charset="0"/>
              </a:rPr>
              <a:t>If ECDH is used, only wrapped key will be generated on SCE9 and will not return an error even if the user context is somehow set for plain key. This may be relevant only if the </a:t>
            </a:r>
            <a:r>
              <a:rPr lang="en-US" b="0" i="0" dirty="0" err="1">
                <a:solidFill>
                  <a:srgbClr val="000000"/>
                </a:solidFill>
                <a:effectLst/>
                <a:latin typeface="calibri" panose="020F0502020204030204" pitchFamily="34" charset="0"/>
              </a:rPr>
              <a:t>psa_key_agreement</a:t>
            </a:r>
            <a:r>
              <a:rPr lang="en-US" b="0" i="0" dirty="0">
                <a:solidFill>
                  <a:srgbClr val="000000"/>
                </a:solidFill>
                <a:effectLst/>
                <a:latin typeface="calibri" panose="020F0502020204030204" pitchFamily="34" charset="0"/>
              </a:rPr>
              <a:t>() function with plaintext key on SCE9 is attempted.</a:t>
            </a:r>
          </a:p>
          <a:p>
            <a:pPr lvl="1">
              <a:spcAft>
                <a:spcPts val="0"/>
              </a:spcAft>
            </a:pPr>
            <a:endParaRPr lang="en-US" b="0" i="0" dirty="0">
              <a:solidFill>
                <a:srgbClr val="000000"/>
              </a:solidFill>
              <a:effectLst/>
              <a:latin typeface="calibri" panose="020F0502020204030204" pitchFamily="34" charset="0"/>
            </a:endParaRPr>
          </a:p>
          <a:p>
            <a:endParaRPr lang="en-US" b="0" i="0" dirty="0">
              <a:solidFill>
                <a:srgbClr val="000000"/>
              </a:solidFill>
              <a:effectLst/>
              <a:latin typeface="calibri" panose="020F0502020204030204" pitchFamily="34" charset="0"/>
            </a:endParaRPr>
          </a:p>
        </p:txBody>
      </p:sp>
      <p:pic>
        <p:nvPicPr>
          <p:cNvPr id="4" name="Picture 3">
            <a:extLst>
              <a:ext uri="{FF2B5EF4-FFF2-40B4-BE49-F238E27FC236}">
                <a16:creationId xmlns:a16="http://schemas.microsoft.com/office/drawing/2014/main" id="{CBB0E472-B027-4F40-8FB7-AD04EEABDA33}"/>
              </a:ext>
            </a:extLst>
          </p:cNvPr>
          <p:cNvPicPr>
            <a:picLocks noChangeAspect="1"/>
          </p:cNvPicPr>
          <p:nvPr/>
        </p:nvPicPr>
        <p:blipFill>
          <a:blip r:embed="rId5"/>
          <a:stretch>
            <a:fillRect/>
          </a:stretch>
        </p:blipFill>
        <p:spPr>
          <a:xfrm>
            <a:off x="468000" y="2349936"/>
            <a:ext cx="8990326" cy="1551121"/>
          </a:xfrm>
          <a:prstGeom prst="rect">
            <a:avLst/>
          </a:prstGeom>
        </p:spPr>
      </p:pic>
    </p:spTree>
    <p:custDataLst>
      <p:tags r:id="rId1"/>
    </p:custDataLst>
    <p:extLst>
      <p:ext uri="{BB962C8B-B14F-4D97-AF65-F5344CB8AC3E}">
        <p14:creationId xmlns:p14="http://schemas.microsoft.com/office/powerpoint/2010/main" val="561644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166341"/>
            <a:ext cx="11244575" cy="886397"/>
          </a:xfrm>
        </p:spPr>
        <p:txBody>
          <a:bodyPr/>
          <a:lstStyle/>
          <a:p>
            <a:r>
              <a:rPr lang="en-US" dirty="0"/>
              <a:t>iii. </a:t>
            </a:r>
            <a:r>
              <a:rPr lang="en-US" sz="3200" dirty="0" err="1">
                <a:effectLst/>
                <a:latin typeface="Calibri" panose="020F0502020204030204" pitchFamily="34" charset="0"/>
              </a:rPr>
              <a:t>Mbed</a:t>
            </a:r>
            <a:r>
              <a:rPr lang="en-US" sz="3200" dirty="0">
                <a:effectLst/>
                <a:latin typeface="Calibri" panose="020F0502020204030204" pitchFamily="34" charset="0"/>
              </a:rPr>
              <a:t> Crypto HW Acceleration</a:t>
            </a:r>
            <a:br>
              <a:rPr lang="en-US" sz="3200" dirty="0">
                <a:effectLst/>
                <a:latin typeface="Calibri" panose="020F0502020204030204" pitchFamily="34" charset="0"/>
              </a:rPr>
            </a:br>
            <a:r>
              <a:rPr lang="en-US" dirty="0">
                <a:latin typeface="Calibri" panose="020F0502020204030204" pitchFamily="34" charset="0"/>
              </a:rPr>
              <a:t>3.5 usage note</a:t>
            </a:r>
            <a:endParaRPr lang="en-US" dirty="0"/>
          </a:p>
        </p:txBody>
      </p:sp>
      <p:sp>
        <p:nvSpPr>
          <p:cNvPr id="6" name="Inhaltsplatzhalter 3">
            <a:extLst>
              <a:ext uri="{FF2B5EF4-FFF2-40B4-BE49-F238E27FC236}">
                <a16:creationId xmlns:a16="http://schemas.microsoft.com/office/drawing/2014/main" id="{29E41C41-B434-4E75-B783-B3B04268BD36}"/>
              </a:ext>
            </a:extLst>
          </p:cNvPr>
          <p:cNvSpPr>
            <a:spLocks noGrp="1"/>
          </p:cNvSpPr>
          <p:nvPr>
            <p:ph idx="1"/>
          </p:nvPr>
        </p:nvSpPr>
        <p:spPr>
          <a:xfrm>
            <a:off x="467999" y="1236608"/>
            <a:ext cx="11724001" cy="2189061"/>
          </a:xfrm>
        </p:spPr>
        <p:txBody>
          <a:bodyPr/>
          <a:lstStyle/>
          <a:p>
            <a:r>
              <a:rPr lang="en-US" b="0" i="0" dirty="0">
                <a:solidFill>
                  <a:srgbClr val="000000"/>
                </a:solidFill>
                <a:effectLst/>
                <a:latin typeface="calibri" panose="020F0502020204030204" pitchFamily="34" charset="0"/>
              </a:rPr>
              <a:t>Using PSA Crypto with </a:t>
            </a:r>
            <a:r>
              <a:rPr lang="en-US" b="0" i="0" dirty="0" err="1">
                <a:solidFill>
                  <a:srgbClr val="000000"/>
                </a:solidFill>
                <a:effectLst/>
                <a:latin typeface="calibri" panose="020F0502020204030204" pitchFamily="34" charset="0"/>
              </a:rPr>
              <a:t>TrustZone</a:t>
            </a:r>
            <a:r>
              <a:rPr lang="en-US" b="0" i="0" dirty="0">
                <a:solidFill>
                  <a:srgbClr val="000000"/>
                </a:solidFill>
                <a:effectLst/>
                <a:latin typeface="calibri" panose="020F0502020204030204" pitchFamily="34" charset="0"/>
              </a:rPr>
              <a:t>:</a:t>
            </a:r>
          </a:p>
          <a:p>
            <a:pPr lvl="3"/>
            <a:r>
              <a:rPr lang="en-US" b="0" i="0" dirty="0">
                <a:solidFill>
                  <a:srgbClr val="000000"/>
                </a:solidFill>
                <a:effectLst/>
                <a:latin typeface="calibri" panose="020F0502020204030204" pitchFamily="34" charset="0"/>
              </a:rPr>
              <a:t>Unlike FSP drivers, PSA Crypto cannot be configured as Non-secure callable in the RA Configurator for a secure project.</a:t>
            </a:r>
            <a:r>
              <a:rPr lang="en-US" dirty="0">
                <a:solidFill>
                  <a:srgbClr val="000000"/>
                </a:solidFill>
                <a:latin typeface="calibri" panose="020F0502020204030204" pitchFamily="34" charset="0"/>
              </a:rPr>
              <a:t> T</a:t>
            </a:r>
            <a:r>
              <a:rPr lang="en-US" b="0" i="0" dirty="0">
                <a:solidFill>
                  <a:srgbClr val="000000"/>
                </a:solidFill>
                <a:effectLst/>
                <a:latin typeface="calibri" panose="020F0502020204030204" pitchFamily="34" charset="0"/>
              </a:rPr>
              <a:t>o achieve the security objective of controlling access to protected keys, </a:t>
            </a:r>
            <a:r>
              <a:rPr lang="en-US" b="1" i="0" dirty="0">
                <a:solidFill>
                  <a:srgbClr val="000000"/>
                </a:solidFill>
                <a:effectLst/>
                <a:latin typeface="calibri" panose="020F0502020204030204" pitchFamily="34" charset="0"/>
              </a:rPr>
              <a:t>both the PSA Crypto code </a:t>
            </a:r>
            <a:r>
              <a:rPr lang="en-US" b="0" i="0" dirty="0">
                <a:solidFill>
                  <a:srgbClr val="000000"/>
                </a:solidFill>
                <a:effectLst/>
                <a:latin typeface="calibri" panose="020F0502020204030204" pitchFamily="34" charset="0"/>
              </a:rPr>
              <a:t>as well as </a:t>
            </a:r>
            <a:r>
              <a:rPr lang="en-US" b="1" i="0" dirty="0">
                <a:solidFill>
                  <a:srgbClr val="000000"/>
                </a:solidFill>
                <a:effectLst/>
                <a:latin typeface="calibri" panose="020F0502020204030204" pitchFamily="34" charset="0"/>
              </a:rPr>
              <a:t>the keys </a:t>
            </a:r>
            <a:r>
              <a:rPr lang="en-US" b="0" i="0" dirty="0">
                <a:solidFill>
                  <a:srgbClr val="000000"/>
                </a:solidFill>
                <a:effectLst/>
                <a:latin typeface="calibri" panose="020F0502020204030204" pitchFamily="34" charset="0"/>
              </a:rPr>
              <a:t>must be </a:t>
            </a:r>
            <a:r>
              <a:rPr lang="en-US" b="1" i="0" dirty="0">
                <a:solidFill>
                  <a:srgbClr val="000000"/>
                </a:solidFill>
                <a:effectLst/>
                <a:latin typeface="calibri" panose="020F0502020204030204" pitchFamily="34" charset="0"/>
              </a:rPr>
              <a:t>placed in the secure region.</a:t>
            </a:r>
          </a:p>
          <a:p>
            <a:pPr lvl="3"/>
            <a:r>
              <a:rPr lang="en-US" b="0" i="0" dirty="0">
                <a:solidFill>
                  <a:srgbClr val="000000"/>
                </a:solidFill>
                <a:effectLst/>
                <a:latin typeface="calibri" panose="020F0502020204030204" pitchFamily="34" charset="0"/>
              </a:rPr>
              <a:t>non-secure code to use the API by making it Non-secure callable will require the keys to be stored in non-secure memory.</a:t>
            </a:r>
            <a:endParaRPr lang="en-US" b="1" i="0" dirty="0">
              <a:solidFill>
                <a:srgbClr val="000000"/>
              </a:solidFill>
              <a:effectLst/>
              <a:latin typeface="calibri" panose="020F0502020204030204" pitchFamily="34" charset="0"/>
            </a:endParaRPr>
          </a:p>
          <a:p>
            <a:endParaRPr lang="en-US" b="0" i="0" dirty="0">
              <a:solidFill>
                <a:srgbClr val="000000"/>
              </a:solidFill>
              <a:effectLst/>
              <a:latin typeface="calibri" panose="020F0502020204030204" pitchFamily="34" charset="0"/>
            </a:endParaRPr>
          </a:p>
        </p:txBody>
      </p:sp>
      <p:pic>
        <p:nvPicPr>
          <p:cNvPr id="5" name="Picture 4">
            <a:extLst>
              <a:ext uri="{FF2B5EF4-FFF2-40B4-BE49-F238E27FC236}">
                <a16:creationId xmlns:a16="http://schemas.microsoft.com/office/drawing/2014/main" id="{1484B5B2-E93A-4F1B-92A0-8BEC11DF8AAA}"/>
              </a:ext>
            </a:extLst>
          </p:cNvPr>
          <p:cNvPicPr>
            <a:picLocks noChangeAspect="1"/>
          </p:cNvPicPr>
          <p:nvPr/>
        </p:nvPicPr>
        <p:blipFill>
          <a:blip r:embed="rId4"/>
          <a:stretch>
            <a:fillRect/>
          </a:stretch>
        </p:blipFill>
        <p:spPr>
          <a:xfrm>
            <a:off x="3271681" y="1350908"/>
            <a:ext cx="5790271" cy="2552700"/>
          </a:xfrm>
          <a:prstGeom prst="rect">
            <a:avLst/>
          </a:prstGeom>
        </p:spPr>
      </p:pic>
      <p:sp>
        <p:nvSpPr>
          <p:cNvPr id="9" name="Inhaltsplatzhalter 3">
            <a:extLst>
              <a:ext uri="{FF2B5EF4-FFF2-40B4-BE49-F238E27FC236}">
                <a16:creationId xmlns:a16="http://schemas.microsoft.com/office/drawing/2014/main" id="{E979F7BB-05A6-4DAD-ADEF-3E18BD4B7057}"/>
              </a:ext>
            </a:extLst>
          </p:cNvPr>
          <p:cNvSpPr txBox="1">
            <a:spLocks/>
          </p:cNvSpPr>
          <p:nvPr/>
        </p:nvSpPr>
        <p:spPr>
          <a:xfrm>
            <a:off x="228286" y="3723839"/>
            <a:ext cx="6467790" cy="2627194"/>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algn="l">
              <a:spcAft>
                <a:spcPts val="0"/>
              </a:spcAft>
              <a:buFont typeface="Arial" panose="020B0604020202020204" pitchFamily="34" charset="0"/>
              <a:buChar char="•"/>
            </a:pPr>
            <a:r>
              <a:rPr lang="en-US" sz="1100" b="1" i="0" dirty="0">
                <a:solidFill>
                  <a:srgbClr val="000000"/>
                </a:solidFill>
                <a:effectLst/>
                <a:latin typeface="calibri" panose="020F0502020204030204" pitchFamily="34" charset="0"/>
              </a:rPr>
              <a:t>Secure project</a:t>
            </a:r>
          </a:p>
          <a:p>
            <a:pPr marL="361950" lvl="3" indent="-285750">
              <a:spcAft>
                <a:spcPts val="0"/>
              </a:spcAft>
              <a:buFont typeface="Arial" panose="020B0604020202020204" pitchFamily="34" charset="0"/>
              <a:buChar char="•"/>
            </a:pPr>
            <a:r>
              <a:rPr lang="en-US" sz="1100" b="0" i="0" dirty="0">
                <a:solidFill>
                  <a:srgbClr val="000000"/>
                </a:solidFill>
                <a:effectLst/>
                <a:latin typeface="calibri" panose="020F0502020204030204" pitchFamily="34" charset="0"/>
              </a:rPr>
              <a:t>During secure project boot-up, </a:t>
            </a:r>
            <a:r>
              <a:rPr lang="en-US" sz="1100" b="0" i="0" dirty="0" err="1">
                <a:solidFill>
                  <a:srgbClr val="000000"/>
                </a:solidFill>
                <a:effectLst/>
                <a:latin typeface="calibri" panose="020F0502020204030204" pitchFamily="34" charset="0"/>
              </a:rPr>
              <a:t>psa_crypto_init</a:t>
            </a:r>
            <a:r>
              <a:rPr lang="en-US" sz="1100" b="0" i="0" dirty="0">
                <a:solidFill>
                  <a:srgbClr val="000000"/>
                </a:solidFill>
                <a:effectLst/>
                <a:latin typeface="calibri" panose="020F0502020204030204" pitchFamily="34" charset="0"/>
              </a:rPr>
              <a:t>() is called.</a:t>
            </a:r>
          </a:p>
          <a:p>
            <a:pPr marL="361950" lvl="3" indent="-285750">
              <a:spcAft>
                <a:spcPts val="0"/>
              </a:spcAft>
              <a:buFont typeface="Arial" panose="020B0604020202020204" pitchFamily="34" charset="0"/>
              <a:buChar char="•"/>
            </a:pPr>
            <a:r>
              <a:rPr lang="en-US" sz="1100" b="0" i="0" dirty="0">
                <a:solidFill>
                  <a:srgbClr val="000000"/>
                </a:solidFill>
                <a:effectLst/>
                <a:latin typeface="calibri" panose="020F0502020204030204" pitchFamily="34" charset="0"/>
              </a:rPr>
              <a:t>The RSA private key is programmed into secure flash either at the factory or by calling </a:t>
            </a:r>
            <a:r>
              <a:rPr lang="en-US" sz="1100" b="0" i="0" dirty="0" err="1">
                <a:solidFill>
                  <a:srgbClr val="000000"/>
                </a:solidFill>
                <a:effectLst/>
                <a:latin typeface="calibri" panose="020F0502020204030204" pitchFamily="34" charset="0"/>
              </a:rPr>
              <a:t>psa_generate_key</a:t>
            </a:r>
            <a:r>
              <a:rPr lang="en-US" sz="1100" b="0" i="0" dirty="0">
                <a:solidFill>
                  <a:srgbClr val="000000"/>
                </a:solidFill>
                <a:effectLst/>
                <a:latin typeface="calibri" panose="020F0502020204030204" pitchFamily="34" charset="0"/>
              </a:rPr>
              <a:t>() in persistent mode. Note that the data-flash area used by the </a:t>
            </a:r>
            <a:r>
              <a:rPr lang="en-US" sz="1100" b="0" i="0" dirty="0" err="1">
                <a:solidFill>
                  <a:srgbClr val="000000"/>
                </a:solidFill>
                <a:effectLst/>
                <a:latin typeface="calibri" panose="020F0502020204030204" pitchFamily="34" charset="0"/>
              </a:rPr>
              <a:t>LittleFS</a:t>
            </a:r>
            <a:r>
              <a:rPr lang="en-US" sz="1100" b="0" i="0" dirty="0">
                <a:solidFill>
                  <a:srgbClr val="000000"/>
                </a:solidFill>
                <a:effectLst/>
                <a:latin typeface="calibri" panose="020F0502020204030204" pitchFamily="34" charset="0"/>
              </a:rPr>
              <a:t> will have to be in the secure region if the key is generated as a persistent.</a:t>
            </a:r>
          </a:p>
          <a:p>
            <a:pPr marL="361950" lvl="3" indent="-285750">
              <a:spcAft>
                <a:spcPts val="0"/>
              </a:spcAft>
              <a:buFont typeface="Arial" panose="020B0604020202020204" pitchFamily="34" charset="0"/>
              <a:buChar char="•"/>
            </a:pPr>
            <a:r>
              <a:rPr lang="en-US" sz="1100" b="0" i="0" dirty="0" err="1">
                <a:solidFill>
                  <a:srgbClr val="000000"/>
                </a:solidFill>
                <a:effectLst/>
                <a:latin typeface="calibri" panose="020F0502020204030204" pitchFamily="34" charset="0"/>
              </a:rPr>
              <a:t>psa_import_key</a:t>
            </a:r>
            <a:r>
              <a:rPr lang="en-US" sz="1100" b="0" i="0" dirty="0">
                <a:solidFill>
                  <a:srgbClr val="000000"/>
                </a:solidFill>
                <a:effectLst/>
                <a:latin typeface="calibri" panose="020F0502020204030204" pitchFamily="34" charset="0"/>
              </a:rPr>
              <a:t>()/</a:t>
            </a:r>
            <a:r>
              <a:rPr lang="en-US" sz="1100" b="0" i="0" dirty="0" err="1">
                <a:solidFill>
                  <a:srgbClr val="000000"/>
                </a:solidFill>
                <a:effectLst/>
                <a:latin typeface="calibri" panose="020F0502020204030204" pitchFamily="34" charset="0"/>
              </a:rPr>
              <a:t>psa_open_key</a:t>
            </a:r>
            <a:r>
              <a:rPr lang="en-US" sz="1100" b="0" i="0" dirty="0">
                <a:solidFill>
                  <a:srgbClr val="000000"/>
                </a:solidFill>
                <a:effectLst/>
                <a:latin typeface="calibri" panose="020F0502020204030204" pitchFamily="34" charset="0"/>
              </a:rPr>
              <a:t>() are called with the resultant handle held in secure RAM.</a:t>
            </a:r>
          </a:p>
          <a:p>
            <a:pPr marL="361950" lvl="3" indent="-285750">
              <a:spcAft>
                <a:spcPts val="0"/>
              </a:spcAft>
              <a:buFont typeface="Arial" panose="020B0604020202020204" pitchFamily="34" charset="0"/>
              <a:buChar char="•"/>
            </a:pPr>
            <a:r>
              <a:rPr lang="en-US" sz="1100" b="0" i="0" dirty="0">
                <a:solidFill>
                  <a:srgbClr val="000000"/>
                </a:solidFill>
                <a:effectLst/>
                <a:latin typeface="calibri" panose="020F0502020204030204" pitchFamily="34" charset="0"/>
              </a:rPr>
              <a:t>The Non-secure callable section contains the following </a:t>
            </a:r>
            <a:r>
              <a:rPr lang="en-US" sz="1100" b="1" i="0" dirty="0">
                <a:solidFill>
                  <a:srgbClr val="000000"/>
                </a:solidFill>
                <a:effectLst/>
                <a:latin typeface="calibri" panose="020F0502020204030204" pitchFamily="34" charset="0"/>
              </a:rPr>
              <a:t>user-defined</a:t>
            </a:r>
            <a:r>
              <a:rPr lang="en-US" sz="1100" b="0" i="0" dirty="0">
                <a:solidFill>
                  <a:srgbClr val="000000"/>
                </a:solidFill>
                <a:effectLst/>
                <a:latin typeface="calibri" panose="020F0502020204030204" pitchFamily="34" charset="0"/>
              </a:rPr>
              <a:t> functions</a:t>
            </a:r>
          </a:p>
          <a:p>
            <a:pPr marL="361950" lvl="3" indent="-285750">
              <a:spcAft>
                <a:spcPts val="0"/>
              </a:spcAft>
              <a:buFont typeface="Arial" panose="020B0604020202020204" pitchFamily="34" charset="0"/>
              <a:buChar char="•"/>
            </a:pPr>
            <a:r>
              <a:rPr lang="en-US" sz="1100" b="0" i="0" dirty="0" err="1">
                <a:solidFill>
                  <a:srgbClr val="000000"/>
                </a:solidFill>
                <a:effectLst/>
                <a:latin typeface="calibri" panose="020F0502020204030204" pitchFamily="34" charset="0"/>
              </a:rPr>
              <a:t>verify_with_my_rsa_key</a:t>
            </a:r>
            <a:r>
              <a:rPr lang="en-US" sz="1100" b="0" i="0" dirty="0">
                <a:solidFill>
                  <a:srgbClr val="000000"/>
                </a:solidFill>
                <a:effectLst/>
                <a:latin typeface="calibri" panose="020F0502020204030204" pitchFamily="34" charset="0"/>
              </a:rPr>
              <a:t>(</a:t>
            </a:r>
            <a:r>
              <a:rPr lang="en-US" sz="1100" b="0" i="0" dirty="0" err="1">
                <a:solidFill>
                  <a:srgbClr val="000000"/>
                </a:solidFill>
                <a:effectLst/>
                <a:latin typeface="calibri" panose="020F0502020204030204" pitchFamily="34" charset="0"/>
              </a:rPr>
              <a:t>input_signature</a:t>
            </a:r>
            <a:r>
              <a:rPr lang="en-US" sz="1100" b="0" i="0" dirty="0">
                <a:solidFill>
                  <a:srgbClr val="000000"/>
                </a:solidFill>
                <a:effectLst/>
                <a:latin typeface="calibri" panose="020F0502020204030204" pitchFamily="34" charset="0"/>
              </a:rPr>
              <a:t>, </a:t>
            </a:r>
            <a:r>
              <a:rPr lang="en-US" sz="1100" b="0" i="0" dirty="0" err="1">
                <a:solidFill>
                  <a:srgbClr val="000000"/>
                </a:solidFill>
                <a:effectLst/>
                <a:latin typeface="calibri" panose="020F0502020204030204" pitchFamily="34" charset="0"/>
              </a:rPr>
              <a:t>input_hash</a:t>
            </a:r>
            <a:r>
              <a:rPr lang="en-US" sz="1100" b="0" i="0" dirty="0">
                <a:solidFill>
                  <a:srgbClr val="000000"/>
                </a:solidFill>
                <a:effectLst/>
                <a:latin typeface="calibri" panose="020F0502020204030204" pitchFamily="34" charset="0"/>
              </a:rPr>
              <a:t>, </a:t>
            </a:r>
            <a:r>
              <a:rPr lang="en-US" sz="1100" b="0" i="0" dirty="0" err="1">
                <a:solidFill>
                  <a:srgbClr val="000000"/>
                </a:solidFill>
                <a:effectLst/>
                <a:latin typeface="calibri" panose="020F0502020204030204" pitchFamily="34" charset="0"/>
              </a:rPr>
              <a:t>verification_result</a:t>
            </a:r>
            <a:r>
              <a:rPr lang="en-US" sz="1100" b="0" i="0" dirty="0">
                <a:solidFill>
                  <a:srgbClr val="000000"/>
                </a:solidFill>
                <a:effectLst/>
                <a:latin typeface="calibri" panose="020F0502020204030204" pitchFamily="34" charset="0"/>
              </a:rPr>
              <a:t>)</a:t>
            </a:r>
          </a:p>
          <a:p>
            <a:pPr marL="361950" lvl="3" indent="-285750">
              <a:spcAft>
                <a:spcPts val="0"/>
              </a:spcAft>
              <a:buFont typeface="Arial" panose="020B0604020202020204" pitchFamily="34" charset="0"/>
              <a:buChar char="•"/>
            </a:pPr>
            <a:r>
              <a:rPr lang="en-US" sz="1100" b="0" i="0" dirty="0">
                <a:solidFill>
                  <a:srgbClr val="000000"/>
                </a:solidFill>
                <a:effectLst/>
                <a:latin typeface="calibri" panose="020F0502020204030204" pitchFamily="34" charset="0"/>
              </a:rPr>
              <a:t>The implementation of this function in secure region will call </a:t>
            </a:r>
            <a:r>
              <a:rPr lang="en-US" sz="1100" b="0" i="0" dirty="0" err="1">
                <a:solidFill>
                  <a:srgbClr val="000000"/>
                </a:solidFill>
                <a:effectLst/>
                <a:latin typeface="calibri" panose="020F0502020204030204" pitchFamily="34" charset="0"/>
              </a:rPr>
              <a:t>psa_verify_hash</a:t>
            </a:r>
            <a:r>
              <a:rPr lang="en-US" sz="1100" b="0" i="0" dirty="0">
                <a:solidFill>
                  <a:srgbClr val="000000"/>
                </a:solidFill>
                <a:effectLst/>
                <a:latin typeface="calibri" panose="020F0502020204030204" pitchFamily="34" charset="0"/>
              </a:rPr>
              <a:t>() and return the result via </a:t>
            </a:r>
            <a:r>
              <a:rPr lang="en-US" sz="1100" b="0" i="0" dirty="0" err="1">
                <a:solidFill>
                  <a:srgbClr val="000000"/>
                </a:solidFill>
                <a:effectLst/>
                <a:latin typeface="calibri" panose="020F0502020204030204" pitchFamily="34" charset="0"/>
              </a:rPr>
              <a:t>verification_result</a:t>
            </a:r>
            <a:r>
              <a:rPr lang="en-US" sz="1100" b="0" i="0" dirty="0">
                <a:solidFill>
                  <a:srgbClr val="000000"/>
                </a:solidFill>
                <a:effectLst/>
                <a:latin typeface="calibri" panose="020F0502020204030204" pitchFamily="34" charset="0"/>
              </a:rPr>
              <a:t>.</a:t>
            </a:r>
          </a:p>
          <a:p>
            <a:pPr marL="361950" lvl="3" indent="-285750">
              <a:spcAft>
                <a:spcPts val="0"/>
              </a:spcAft>
              <a:buFont typeface="Arial" panose="020B0604020202020204" pitchFamily="34" charset="0"/>
              <a:buChar char="•"/>
            </a:pPr>
            <a:r>
              <a:rPr lang="en-US" sz="1100" b="0" i="0" dirty="0" err="1">
                <a:solidFill>
                  <a:srgbClr val="000000"/>
                </a:solidFill>
                <a:effectLst/>
                <a:latin typeface="calibri" panose="020F0502020204030204" pitchFamily="34" charset="0"/>
              </a:rPr>
              <a:t>sign_with_my_rsa_key</a:t>
            </a:r>
            <a:r>
              <a:rPr lang="en-US" sz="1100" b="0" i="0" dirty="0">
                <a:solidFill>
                  <a:srgbClr val="000000"/>
                </a:solidFill>
                <a:effectLst/>
                <a:latin typeface="calibri" panose="020F0502020204030204" pitchFamily="34" charset="0"/>
              </a:rPr>
              <a:t>(</a:t>
            </a:r>
            <a:r>
              <a:rPr lang="en-US" sz="1100" b="0" i="0" dirty="0" err="1">
                <a:solidFill>
                  <a:srgbClr val="000000"/>
                </a:solidFill>
                <a:effectLst/>
                <a:latin typeface="calibri" panose="020F0502020204030204" pitchFamily="34" charset="0"/>
              </a:rPr>
              <a:t>input_hash</a:t>
            </a:r>
            <a:r>
              <a:rPr lang="en-US" sz="1100" b="0" i="0" dirty="0">
                <a:solidFill>
                  <a:srgbClr val="000000"/>
                </a:solidFill>
                <a:effectLst/>
                <a:latin typeface="calibri" panose="020F0502020204030204" pitchFamily="34" charset="0"/>
              </a:rPr>
              <a:t>, </a:t>
            </a:r>
            <a:r>
              <a:rPr lang="en-US" sz="1100" b="0" i="0" dirty="0" err="1">
                <a:solidFill>
                  <a:srgbClr val="000000"/>
                </a:solidFill>
                <a:effectLst/>
                <a:latin typeface="calibri" panose="020F0502020204030204" pitchFamily="34" charset="0"/>
              </a:rPr>
              <a:t>output_signature</a:t>
            </a:r>
            <a:r>
              <a:rPr lang="en-US" sz="1100" b="0" i="0" dirty="0">
                <a:solidFill>
                  <a:srgbClr val="000000"/>
                </a:solidFill>
                <a:effectLst/>
                <a:latin typeface="calibri" panose="020F0502020204030204" pitchFamily="34" charset="0"/>
              </a:rPr>
              <a:t>)</a:t>
            </a:r>
          </a:p>
          <a:p>
            <a:pPr marL="361950" lvl="3" indent="-285750">
              <a:spcAft>
                <a:spcPts val="0"/>
              </a:spcAft>
              <a:buFont typeface="Arial" panose="020B0604020202020204" pitchFamily="34" charset="0"/>
              <a:buChar char="•"/>
            </a:pPr>
            <a:r>
              <a:rPr lang="en-US" sz="1100" b="0" i="0" dirty="0">
                <a:solidFill>
                  <a:srgbClr val="000000"/>
                </a:solidFill>
                <a:effectLst/>
                <a:latin typeface="calibri" panose="020F0502020204030204" pitchFamily="34" charset="0"/>
              </a:rPr>
              <a:t>The implementation of this function in secure region will call </a:t>
            </a:r>
            <a:r>
              <a:rPr lang="en-US" sz="1100" b="0" i="0" dirty="0" err="1">
                <a:solidFill>
                  <a:srgbClr val="000000"/>
                </a:solidFill>
                <a:effectLst/>
                <a:latin typeface="calibri" panose="020F0502020204030204" pitchFamily="34" charset="0"/>
              </a:rPr>
              <a:t>psa_sign_hash</a:t>
            </a:r>
            <a:r>
              <a:rPr lang="en-US" sz="1100" b="0" i="0" dirty="0">
                <a:solidFill>
                  <a:srgbClr val="000000"/>
                </a:solidFill>
                <a:effectLst/>
                <a:latin typeface="calibri" panose="020F0502020204030204" pitchFamily="34" charset="0"/>
              </a:rPr>
              <a:t>() and return the signature via </a:t>
            </a:r>
            <a:r>
              <a:rPr lang="en-US" sz="1100" b="0" i="0" dirty="0" err="1">
                <a:solidFill>
                  <a:srgbClr val="000000"/>
                </a:solidFill>
                <a:effectLst/>
                <a:latin typeface="calibri" panose="020F0502020204030204" pitchFamily="34" charset="0"/>
              </a:rPr>
              <a:t>output_signature</a:t>
            </a:r>
            <a:r>
              <a:rPr lang="en-US" sz="1100" b="0" i="0" dirty="0">
                <a:solidFill>
                  <a:srgbClr val="000000"/>
                </a:solidFill>
                <a:effectLst/>
                <a:latin typeface="calibri" panose="020F0502020204030204" pitchFamily="34" charset="0"/>
              </a:rPr>
              <a:t>.</a:t>
            </a:r>
          </a:p>
        </p:txBody>
      </p:sp>
      <p:sp>
        <p:nvSpPr>
          <p:cNvPr id="12" name="Inhaltsplatzhalter 3">
            <a:extLst>
              <a:ext uri="{FF2B5EF4-FFF2-40B4-BE49-F238E27FC236}">
                <a16:creationId xmlns:a16="http://schemas.microsoft.com/office/drawing/2014/main" id="{0C947218-3034-4A5C-BB68-9AA0A0C23B93}"/>
              </a:ext>
            </a:extLst>
          </p:cNvPr>
          <p:cNvSpPr txBox="1">
            <a:spLocks/>
          </p:cNvSpPr>
          <p:nvPr/>
        </p:nvSpPr>
        <p:spPr>
          <a:xfrm>
            <a:off x="7067236" y="3875122"/>
            <a:ext cx="5124764" cy="1093248"/>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l">
              <a:spcAft>
                <a:spcPts val="0"/>
              </a:spcAft>
            </a:pPr>
            <a:r>
              <a:rPr lang="en-US" sz="1200" b="1" dirty="0">
                <a:solidFill>
                  <a:srgbClr val="000000"/>
                </a:solidFill>
                <a:effectLst/>
                <a:latin typeface="calibri" panose="020F0502020204030204" pitchFamily="34" charset="0"/>
              </a:rPr>
              <a:t>Non-secure project</a:t>
            </a:r>
          </a:p>
          <a:p>
            <a:pPr lvl="2">
              <a:spcAft>
                <a:spcPts val="0"/>
              </a:spcAft>
              <a:buFont typeface="Arial" panose="020B0604020202020204" pitchFamily="34" charset="0"/>
              <a:buChar char="•"/>
            </a:pPr>
            <a:r>
              <a:rPr lang="en-US" sz="1200" b="0" i="0" dirty="0">
                <a:solidFill>
                  <a:srgbClr val="000000"/>
                </a:solidFill>
                <a:effectLst/>
                <a:latin typeface="calibri" panose="020F0502020204030204" pitchFamily="34" charset="0"/>
              </a:rPr>
              <a:t>Calls </a:t>
            </a:r>
            <a:r>
              <a:rPr lang="en-US" sz="1200" b="0" i="0" dirty="0" err="1">
                <a:solidFill>
                  <a:srgbClr val="000000"/>
                </a:solidFill>
                <a:effectLst/>
                <a:latin typeface="calibri" panose="020F0502020204030204" pitchFamily="34" charset="0"/>
              </a:rPr>
              <a:t>verify_with_my_rsa_key</a:t>
            </a:r>
            <a:r>
              <a:rPr lang="en-US" sz="1200" b="0" i="0" dirty="0">
                <a:solidFill>
                  <a:srgbClr val="000000"/>
                </a:solidFill>
                <a:effectLst/>
                <a:latin typeface="calibri" panose="020F0502020204030204" pitchFamily="34" charset="0"/>
              </a:rPr>
              <a:t>() to verify a signature. The implementation will use the public key that is present in the secure project.</a:t>
            </a:r>
          </a:p>
          <a:p>
            <a:pPr lvl="2">
              <a:spcAft>
                <a:spcPts val="0"/>
              </a:spcAft>
              <a:buFont typeface="Arial" panose="020B0604020202020204" pitchFamily="34" charset="0"/>
              <a:buChar char="•"/>
            </a:pPr>
            <a:r>
              <a:rPr lang="en-US" sz="1200" b="0" i="0" dirty="0">
                <a:solidFill>
                  <a:srgbClr val="000000"/>
                </a:solidFill>
                <a:effectLst/>
                <a:latin typeface="calibri" panose="020F0502020204030204" pitchFamily="34" charset="0"/>
              </a:rPr>
              <a:t>Calls </a:t>
            </a:r>
            <a:r>
              <a:rPr lang="en-US" sz="1200" b="0" i="0" dirty="0" err="1">
                <a:solidFill>
                  <a:srgbClr val="000000"/>
                </a:solidFill>
                <a:effectLst/>
                <a:latin typeface="calibri" panose="020F0502020204030204" pitchFamily="34" charset="0"/>
              </a:rPr>
              <a:t>sign_with_my_rsa_key</a:t>
            </a:r>
            <a:r>
              <a:rPr lang="en-US" sz="1200" b="0" i="0" dirty="0">
                <a:solidFill>
                  <a:srgbClr val="000000"/>
                </a:solidFill>
                <a:effectLst/>
                <a:latin typeface="calibri" panose="020F0502020204030204" pitchFamily="34" charset="0"/>
              </a:rPr>
              <a:t>() to generate a signature. The implementation will use the private key that is present on the secure project.</a:t>
            </a:r>
          </a:p>
        </p:txBody>
      </p:sp>
    </p:spTree>
    <p:custDataLst>
      <p:tags r:id="rId1"/>
    </p:custDataLst>
    <p:extLst>
      <p:ext uri="{BB962C8B-B14F-4D97-AF65-F5344CB8AC3E}">
        <p14:creationId xmlns:p14="http://schemas.microsoft.com/office/powerpoint/2010/main" val="118719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166341"/>
            <a:ext cx="11244575" cy="886397"/>
          </a:xfrm>
        </p:spPr>
        <p:txBody>
          <a:bodyPr/>
          <a:lstStyle/>
          <a:p>
            <a:r>
              <a:rPr lang="en-US" dirty="0"/>
              <a:t>iii. </a:t>
            </a:r>
            <a:r>
              <a:rPr lang="en-US" sz="3200" dirty="0" err="1">
                <a:effectLst/>
                <a:latin typeface="Calibri" panose="020F0502020204030204" pitchFamily="34" charset="0"/>
              </a:rPr>
              <a:t>Mbed</a:t>
            </a:r>
            <a:r>
              <a:rPr lang="en-US" sz="3200" dirty="0">
                <a:effectLst/>
                <a:latin typeface="Calibri" panose="020F0502020204030204" pitchFamily="34" charset="0"/>
              </a:rPr>
              <a:t> Crypto HW Acceleration</a:t>
            </a:r>
            <a:br>
              <a:rPr lang="en-US" sz="3200" dirty="0">
                <a:effectLst/>
                <a:latin typeface="Calibri" panose="020F0502020204030204" pitchFamily="34" charset="0"/>
              </a:rPr>
            </a:br>
            <a:r>
              <a:rPr lang="en-US" dirty="0">
                <a:latin typeface="Calibri" panose="020F0502020204030204" pitchFamily="34" charset="0"/>
              </a:rPr>
              <a:t>3.6 AES Example</a:t>
            </a:r>
            <a:endParaRPr lang="en-US" dirty="0"/>
          </a:p>
        </p:txBody>
      </p:sp>
      <p:sp>
        <p:nvSpPr>
          <p:cNvPr id="4" name="Content Placeholder 3">
            <a:extLst>
              <a:ext uri="{FF2B5EF4-FFF2-40B4-BE49-F238E27FC236}">
                <a16:creationId xmlns:a16="http://schemas.microsoft.com/office/drawing/2014/main" id="{13ADB49C-2EE1-4320-9177-C434B90F1D54}"/>
              </a:ext>
            </a:extLst>
          </p:cNvPr>
          <p:cNvSpPr>
            <a:spLocks noGrp="1"/>
          </p:cNvSpPr>
          <p:nvPr>
            <p:ph idx="1"/>
          </p:nvPr>
        </p:nvSpPr>
        <p:spPr>
          <a:xfrm>
            <a:off x="468000" y="1424991"/>
            <a:ext cx="11244574" cy="859210"/>
          </a:xfrm>
        </p:spPr>
        <p:txBody>
          <a:bodyPr/>
          <a:lstStyle/>
          <a:p>
            <a:r>
              <a:rPr lang="en-US" b="0" i="0" dirty="0">
                <a:solidFill>
                  <a:srgbClr val="000000"/>
                </a:solidFill>
                <a:effectLst/>
                <a:latin typeface="calibri" panose="020F0502020204030204" pitchFamily="34" charset="0"/>
              </a:rPr>
              <a:t>This is an example on using the PSA Crypto API to generate an AES256 key, encrypting and decrypting multi-block data and using PKCS7 padding. </a:t>
            </a:r>
            <a:r>
              <a:rPr lang="en-US" dirty="0">
                <a:hlinkClick r:id="rId4"/>
              </a:rPr>
              <a:t>RA Flexible Software Package Documentation: </a:t>
            </a:r>
            <a:r>
              <a:rPr lang="en-US" dirty="0" err="1">
                <a:hlinkClick r:id="rId4"/>
              </a:rPr>
              <a:t>Mbed</a:t>
            </a:r>
            <a:r>
              <a:rPr lang="en-US" dirty="0">
                <a:hlinkClick r:id="rId4"/>
              </a:rPr>
              <a:t> Crypto HW Acceleration (</a:t>
            </a:r>
            <a:r>
              <a:rPr lang="en-US" dirty="0" err="1">
                <a:hlinkClick r:id="rId4"/>
              </a:rPr>
              <a:t>rm_psa_crypto</a:t>
            </a:r>
            <a:r>
              <a:rPr lang="en-US" dirty="0">
                <a:hlinkClick r:id="rId4"/>
              </a:rPr>
              <a:t>) (renesas.github.io)</a:t>
            </a:r>
            <a:endParaRPr lang="en-US" dirty="0"/>
          </a:p>
        </p:txBody>
      </p:sp>
    </p:spTree>
    <p:custDataLst>
      <p:tags r:id="rId1"/>
    </p:custDataLst>
    <p:extLst>
      <p:ext uri="{BB962C8B-B14F-4D97-AF65-F5344CB8AC3E}">
        <p14:creationId xmlns:p14="http://schemas.microsoft.com/office/powerpoint/2010/main" val="3531905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166340"/>
            <a:ext cx="11244575" cy="886397"/>
          </a:xfrm>
        </p:spPr>
        <p:txBody>
          <a:bodyPr/>
          <a:lstStyle/>
          <a:p>
            <a:r>
              <a:rPr lang="en-US" dirty="0"/>
              <a:t>Iv. Secure Crypto Engine (</a:t>
            </a:r>
            <a:r>
              <a:rPr lang="en-US" dirty="0" err="1"/>
              <a:t>r_sce_protected_cavp</a:t>
            </a:r>
            <a:r>
              <a:rPr lang="en-US" dirty="0"/>
              <a:t>)</a:t>
            </a:r>
            <a:br>
              <a:rPr lang="en-US" dirty="0"/>
            </a:br>
            <a:r>
              <a:rPr lang="en-US" dirty="0"/>
              <a:t>4.1 Overview</a:t>
            </a:r>
          </a:p>
        </p:txBody>
      </p:sp>
      <p:sp>
        <p:nvSpPr>
          <p:cNvPr id="4" name="Inhaltsplatzhalter 3"/>
          <p:cNvSpPr>
            <a:spLocks noGrp="1"/>
          </p:cNvSpPr>
          <p:nvPr>
            <p:ph idx="1"/>
          </p:nvPr>
        </p:nvSpPr>
        <p:spPr>
          <a:xfrm>
            <a:off x="468000" y="1424991"/>
            <a:ext cx="11244574" cy="2934906"/>
          </a:xfrm>
        </p:spPr>
        <p:txBody>
          <a:bodyPr/>
          <a:lstStyle/>
          <a:p>
            <a:pPr>
              <a:spcAft>
                <a:spcPts val="0"/>
              </a:spcAft>
            </a:pPr>
            <a:r>
              <a:rPr lang="en-US" b="0" i="0" dirty="0">
                <a:solidFill>
                  <a:srgbClr val="000000"/>
                </a:solidFill>
                <a:effectLst/>
                <a:latin typeface="calibri" panose="020F0502020204030204" pitchFamily="34" charset="0"/>
              </a:rPr>
              <a:t>RA FSP Document: </a:t>
            </a:r>
            <a:r>
              <a:rPr lang="en-US" dirty="0">
                <a:hlinkClick r:id="rId4"/>
              </a:rPr>
              <a:t>RA Flexible Software Package Documentation: Secure Crypto Engine (</a:t>
            </a:r>
            <a:r>
              <a:rPr lang="en-US" dirty="0" err="1">
                <a:hlinkClick r:id="rId4"/>
              </a:rPr>
              <a:t>r_sce_protected_cavp</a:t>
            </a:r>
            <a:r>
              <a:rPr lang="en-US" dirty="0">
                <a:hlinkClick r:id="rId4"/>
              </a:rPr>
              <a:t>) (renesas.github.io)</a:t>
            </a:r>
            <a:endParaRPr lang="en-US" dirty="0"/>
          </a:p>
          <a:p>
            <a:pPr>
              <a:spcAft>
                <a:spcPts val="0"/>
              </a:spcAft>
            </a:pPr>
            <a:r>
              <a:rPr lang="en-US" b="0" i="0" dirty="0">
                <a:solidFill>
                  <a:srgbClr val="000000"/>
                </a:solidFill>
                <a:effectLst/>
                <a:latin typeface="calibri" panose="020F0502020204030204" pitchFamily="34" charset="0"/>
              </a:rPr>
              <a:t>Driver for the CAVP Certified Secure Crypto Engine (SCE) on RA MCUs. </a:t>
            </a:r>
          </a:p>
          <a:p>
            <a:pPr marL="0" indent="0">
              <a:spcAft>
                <a:spcPts val="0"/>
              </a:spcAft>
              <a:buNone/>
            </a:pPr>
            <a:r>
              <a:rPr lang="en-US" dirty="0">
                <a:solidFill>
                  <a:srgbClr val="000000"/>
                </a:solidFill>
                <a:latin typeface="calibri" panose="020F0502020204030204" pitchFamily="34" charset="0"/>
              </a:rPr>
              <a:t>(CAVP: Cryptographic Algorithm Validation Program)</a:t>
            </a:r>
          </a:p>
          <a:p>
            <a:pPr>
              <a:spcAft>
                <a:spcPts val="0"/>
              </a:spcAft>
            </a:pPr>
            <a:r>
              <a:rPr lang="en-US" b="0" i="0" dirty="0">
                <a:solidFill>
                  <a:srgbClr val="000000"/>
                </a:solidFill>
                <a:effectLst/>
                <a:latin typeface="calibri" panose="020F0502020204030204" pitchFamily="34" charset="0"/>
              </a:rPr>
              <a:t>This module provides SCE CAVP Certified functions.</a:t>
            </a:r>
          </a:p>
          <a:p>
            <a:pPr marL="0" indent="0">
              <a:spcAft>
                <a:spcPts val="0"/>
              </a:spcAft>
              <a:buNone/>
            </a:pPr>
            <a:endParaRPr lang="en-US" b="0" i="0" dirty="0">
              <a:solidFill>
                <a:srgbClr val="000000"/>
              </a:solidFill>
              <a:effectLst/>
              <a:latin typeface="calibri" panose="020F0502020204030204" pitchFamily="34" charset="0"/>
            </a:endParaRPr>
          </a:p>
          <a:p>
            <a:pPr>
              <a:spcAft>
                <a:spcPts val="0"/>
              </a:spcAft>
            </a:pPr>
            <a:r>
              <a:rPr lang="en-US" b="1" i="0" dirty="0">
                <a:solidFill>
                  <a:srgbClr val="000000"/>
                </a:solidFill>
                <a:effectLst/>
                <a:latin typeface="calibri" panose="020F0502020204030204" pitchFamily="34" charset="0"/>
              </a:rPr>
              <a:t>HW Overview: </a:t>
            </a:r>
            <a:r>
              <a:rPr lang="en-US" b="0" i="0" dirty="0">
                <a:solidFill>
                  <a:srgbClr val="000000"/>
                </a:solidFill>
                <a:effectLst/>
                <a:latin typeface="calibri" panose="020F0502020204030204" pitchFamily="34" charset="0"/>
              </a:rPr>
              <a:t>Obtained device certification with RA6M4.</a:t>
            </a:r>
          </a:p>
          <a:p>
            <a:pPr>
              <a:spcAft>
                <a:spcPts val="0"/>
              </a:spcAft>
            </a:pPr>
            <a:endParaRPr lang="en-US" b="0" i="0" dirty="0">
              <a:solidFill>
                <a:srgbClr val="000000"/>
              </a:solidFill>
              <a:effectLst/>
              <a:latin typeface="calibri" panose="020F0502020204030204" pitchFamily="34" charset="0"/>
            </a:endParaRPr>
          </a:p>
          <a:p>
            <a:pPr>
              <a:spcAft>
                <a:spcPts val="0"/>
              </a:spcAft>
            </a:pPr>
            <a:endParaRPr lang="de-DE" b="1" dirty="0">
              <a:solidFill>
                <a:srgbClr val="000000"/>
              </a:solidFill>
              <a:latin typeface="calibri" panose="020F0502020204030204" pitchFamily="34" charset="0"/>
            </a:endParaRPr>
          </a:p>
          <a:p>
            <a:pPr>
              <a:spcAft>
                <a:spcPts val="0"/>
              </a:spcAft>
            </a:pPr>
            <a:endParaRPr lang="de-DE" b="1" i="0" dirty="0">
              <a:solidFill>
                <a:srgbClr val="000000"/>
              </a:solidFill>
              <a:effectLst/>
              <a:latin typeface="calibri" panose="020F0502020204030204" pitchFamily="34" charset="0"/>
            </a:endParaRPr>
          </a:p>
        </p:txBody>
      </p:sp>
      <p:pic>
        <p:nvPicPr>
          <p:cNvPr id="5" name="Picture 4">
            <a:extLst>
              <a:ext uri="{FF2B5EF4-FFF2-40B4-BE49-F238E27FC236}">
                <a16:creationId xmlns:a16="http://schemas.microsoft.com/office/drawing/2014/main" id="{13C8F5A9-AD6E-4399-9FE6-779DF2A867AB}"/>
              </a:ext>
            </a:extLst>
          </p:cNvPr>
          <p:cNvPicPr>
            <a:picLocks noChangeAspect="1"/>
          </p:cNvPicPr>
          <p:nvPr/>
        </p:nvPicPr>
        <p:blipFill>
          <a:blip r:embed="rId5"/>
          <a:stretch>
            <a:fillRect/>
          </a:stretch>
        </p:blipFill>
        <p:spPr>
          <a:xfrm>
            <a:off x="596899" y="3607422"/>
            <a:ext cx="11115675" cy="752475"/>
          </a:xfrm>
          <a:prstGeom prst="rect">
            <a:avLst/>
          </a:prstGeom>
        </p:spPr>
      </p:pic>
    </p:spTree>
    <p:custDataLst>
      <p:tags r:id="rId1"/>
    </p:custDataLst>
    <p:extLst>
      <p:ext uri="{BB962C8B-B14F-4D97-AF65-F5344CB8AC3E}">
        <p14:creationId xmlns:p14="http://schemas.microsoft.com/office/powerpoint/2010/main" val="14621123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166340"/>
            <a:ext cx="11244575" cy="886397"/>
          </a:xfrm>
        </p:spPr>
        <p:txBody>
          <a:bodyPr/>
          <a:lstStyle/>
          <a:p>
            <a:r>
              <a:rPr lang="en-US" dirty="0"/>
              <a:t>Iv. Secure Crypto Engine (</a:t>
            </a:r>
            <a:r>
              <a:rPr lang="en-US" dirty="0" err="1"/>
              <a:t>r_sce_protected_cavp</a:t>
            </a:r>
            <a:r>
              <a:rPr lang="en-US" dirty="0"/>
              <a:t>)</a:t>
            </a:r>
            <a:br>
              <a:rPr lang="en-US" dirty="0"/>
            </a:br>
            <a:r>
              <a:rPr lang="en-US" dirty="0"/>
              <a:t>4.2 Feature</a:t>
            </a:r>
          </a:p>
        </p:txBody>
      </p:sp>
      <p:pic>
        <p:nvPicPr>
          <p:cNvPr id="8" name="Picture 7">
            <a:extLst>
              <a:ext uri="{FF2B5EF4-FFF2-40B4-BE49-F238E27FC236}">
                <a16:creationId xmlns:a16="http://schemas.microsoft.com/office/drawing/2014/main" id="{699D573A-5203-4E5F-845D-1F1EF3174699}"/>
              </a:ext>
            </a:extLst>
          </p:cNvPr>
          <p:cNvPicPr>
            <a:picLocks noChangeAspect="1"/>
          </p:cNvPicPr>
          <p:nvPr/>
        </p:nvPicPr>
        <p:blipFill>
          <a:blip r:embed="rId4"/>
          <a:stretch>
            <a:fillRect/>
          </a:stretch>
        </p:blipFill>
        <p:spPr>
          <a:xfrm>
            <a:off x="467999" y="1400175"/>
            <a:ext cx="4962525" cy="4705350"/>
          </a:xfrm>
          <a:prstGeom prst="rect">
            <a:avLst/>
          </a:prstGeom>
        </p:spPr>
      </p:pic>
      <p:pic>
        <p:nvPicPr>
          <p:cNvPr id="10" name="Picture 9">
            <a:extLst>
              <a:ext uri="{FF2B5EF4-FFF2-40B4-BE49-F238E27FC236}">
                <a16:creationId xmlns:a16="http://schemas.microsoft.com/office/drawing/2014/main" id="{A2731004-0C62-4C6B-A2B8-255E2997D434}"/>
              </a:ext>
            </a:extLst>
          </p:cNvPr>
          <p:cNvPicPr>
            <a:picLocks noChangeAspect="1"/>
          </p:cNvPicPr>
          <p:nvPr/>
        </p:nvPicPr>
        <p:blipFill>
          <a:blip r:embed="rId5"/>
          <a:stretch>
            <a:fillRect/>
          </a:stretch>
        </p:blipFill>
        <p:spPr>
          <a:xfrm>
            <a:off x="6090286" y="1400175"/>
            <a:ext cx="4095750" cy="2705100"/>
          </a:xfrm>
          <a:prstGeom prst="rect">
            <a:avLst/>
          </a:prstGeom>
        </p:spPr>
      </p:pic>
    </p:spTree>
    <p:custDataLst>
      <p:tags r:id="rId1"/>
    </p:custDataLst>
    <p:extLst>
      <p:ext uri="{BB962C8B-B14F-4D97-AF65-F5344CB8AC3E}">
        <p14:creationId xmlns:p14="http://schemas.microsoft.com/office/powerpoint/2010/main" val="1678817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609539"/>
            <a:ext cx="11244575" cy="443198"/>
          </a:xfrm>
        </p:spPr>
        <p:txBody>
          <a:bodyPr/>
          <a:lstStyle/>
          <a:p>
            <a:r>
              <a:rPr lang="en-US" dirty="0"/>
              <a:t>I. </a:t>
            </a:r>
            <a:r>
              <a:rPr lang="en-US" dirty="0" err="1"/>
              <a:t>CRyptography</a:t>
            </a:r>
            <a:endParaRPr lang="en-US" dirty="0"/>
          </a:p>
        </p:txBody>
      </p:sp>
      <p:pic>
        <p:nvPicPr>
          <p:cNvPr id="11" name="Picture 10">
            <a:extLst>
              <a:ext uri="{FF2B5EF4-FFF2-40B4-BE49-F238E27FC236}">
                <a16:creationId xmlns:a16="http://schemas.microsoft.com/office/drawing/2014/main" id="{3AB15008-8D1A-4CC6-94CC-4ABD2DE53A5A}"/>
              </a:ext>
            </a:extLst>
          </p:cNvPr>
          <p:cNvPicPr>
            <a:picLocks noChangeAspect="1"/>
          </p:cNvPicPr>
          <p:nvPr/>
        </p:nvPicPr>
        <p:blipFill>
          <a:blip r:embed="rId4"/>
          <a:stretch>
            <a:fillRect/>
          </a:stretch>
        </p:blipFill>
        <p:spPr>
          <a:xfrm>
            <a:off x="467999" y="1274741"/>
            <a:ext cx="9476101" cy="4821268"/>
          </a:xfrm>
          <a:prstGeom prst="rect">
            <a:avLst/>
          </a:prstGeom>
        </p:spPr>
      </p:pic>
    </p:spTree>
    <p:custDataLst>
      <p:tags r:id="rId1"/>
    </p:custDataLst>
    <p:extLst>
      <p:ext uri="{BB962C8B-B14F-4D97-AF65-F5344CB8AC3E}">
        <p14:creationId xmlns:p14="http://schemas.microsoft.com/office/powerpoint/2010/main" val="2976938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14D5E-E8D7-4B2D-B48C-5B6A5B0316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722F04-8A99-4B0C-8B69-2194505B37F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8F1B894-4964-4AF9-9514-15063711623D}"/>
              </a:ext>
            </a:extLst>
          </p:cNvPr>
          <p:cNvPicPr>
            <a:picLocks noChangeAspect="1"/>
          </p:cNvPicPr>
          <p:nvPr/>
        </p:nvPicPr>
        <p:blipFill>
          <a:blip r:embed="rId2"/>
          <a:stretch>
            <a:fillRect/>
          </a:stretch>
        </p:blipFill>
        <p:spPr>
          <a:xfrm>
            <a:off x="0" y="537882"/>
            <a:ext cx="12192000" cy="5782235"/>
          </a:xfrm>
          <a:prstGeom prst="rect">
            <a:avLst/>
          </a:prstGeom>
        </p:spPr>
      </p:pic>
    </p:spTree>
    <p:extLst>
      <p:ext uri="{BB962C8B-B14F-4D97-AF65-F5344CB8AC3E}">
        <p14:creationId xmlns:p14="http://schemas.microsoft.com/office/powerpoint/2010/main" val="1205156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722F04-8A99-4B0C-8B69-2194505B37F2}"/>
              </a:ext>
            </a:extLst>
          </p:cNvPr>
          <p:cNvSpPr>
            <a:spLocks noGrp="1"/>
          </p:cNvSpPr>
          <p:nvPr>
            <p:ph idx="1"/>
          </p:nvPr>
        </p:nvSpPr>
        <p:spPr>
          <a:xfrm>
            <a:off x="468000" y="1424991"/>
            <a:ext cx="11244574" cy="4995727"/>
          </a:xfrm>
        </p:spPr>
        <p:txBody>
          <a:bodyPr/>
          <a:lstStyle/>
          <a:p>
            <a:pPr>
              <a:spcAft>
                <a:spcPts val="0"/>
              </a:spcAft>
            </a:pPr>
            <a:r>
              <a:rPr lang="en-US" dirty="0"/>
              <a:t>The AES specifies three key sizes: 128, 192, and 256 bits.</a:t>
            </a:r>
          </a:p>
          <a:p>
            <a:pPr>
              <a:spcAft>
                <a:spcPts val="0"/>
              </a:spcAft>
            </a:pPr>
            <a:r>
              <a:rPr lang="en-US" dirty="0"/>
              <a:t>AES-GCM, AES-CCM are 128-bits symmetric block cipher. (128-bits: block size)</a:t>
            </a:r>
          </a:p>
          <a:p>
            <a:pPr>
              <a:spcAft>
                <a:spcPts val="0"/>
              </a:spcAft>
            </a:pPr>
            <a:r>
              <a:rPr lang="en-US" dirty="0"/>
              <a:t>10 block:</a:t>
            </a:r>
          </a:p>
          <a:p>
            <a:pPr lvl="3">
              <a:spcAft>
                <a:spcPts val="0"/>
              </a:spcAft>
              <a:buFont typeface="Arial" panose="020B0604020202020204" pitchFamily="34" charset="0"/>
              <a:buChar char="•"/>
            </a:pPr>
            <a:r>
              <a:rPr lang="en-US" b="0" i="0" dirty="0" err="1">
                <a:solidFill>
                  <a:srgbClr val="333333"/>
                </a:solidFill>
                <a:effectLst/>
                <a:latin typeface="Helvetica Neue"/>
              </a:rPr>
              <a:t>SubBytes</a:t>
            </a:r>
            <a:endParaRPr lang="en-US" b="0" i="0" dirty="0">
              <a:solidFill>
                <a:srgbClr val="333333"/>
              </a:solidFill>
              <a:effectLst/>
              <a:latin typeface="Helvetica Neue"/>
            </a:endParaRPr>
          </a:p>
          <a:p>
            <a:pPr lvl="3">
              <a:spcAft>
                <a:spcPts val="0"/>
              </a:spcAft>
              <a:buFont typeface="Arial" panose="020B0604020202020204" pitchFamily="34" charset="0"/>
              <a:buChar char="•"/>
            </a:pPr>
            <a:r>
              <a:rPr lang="en-US" b="0" i="0" dirty="0" err="1">
                <a:solidFill>
                  <a:srgbClr val="333333"/>
                </a:solidFill>
                <a:effectLst/>
                <a:latin typeface="Helvetica Neue"/>
              </a:rPr>
              <a:t>ShiftRows</a:t>
            </a:r>
            <a:endParaRPr lang="en-US" b="0" i="0" dirty="0">
              <a:solidFill>
                <a:srgbClr val="333333"/>
              </a:solidFill>
              <a:effectLst/>
              <a:latin typeface="Helvetica Neue"/>
            </a:endParaRPr>
          </a:p>
          <a:p>
            <a:pPr lvl="3">
              <a:spcAft>
                <a:spcPts val="0"/>
              </a:spcAft>
              <a:buFont typeface="Arial" panose="020B0604020202020204" pitchFamily="34" charset="0"/>
              <a:buChar char="•"/>
            </a:pPr>
            <a:r>
              <a:rPr lang="en-US" b="0" i="0" dirty="0" err="1">
                <a:solidFill>
                  <a:srgbClr val="333333"/>
                </a:solidFill>
                <a:effectLst/>
                <a:latin typeface="Helvetica Neue"/>
              </a:rPr>
              <a:t>MixColumns</a:t>
            </a:r>
            <a:endParaRPr lang="en-US" b="0" i="0" dirty="0">
              <a:solidFill>
                <a:srgbClr val="333333"/>
              </a:solidFill>
              <a:effectLst/>
              <a:latin typeface="Helvetica Neue"/>
            </a:endParaRPr>
          </a:p>
          <a:p>
            <a:pPr lvl="3">
              <a:spcAft>
                <a:spcPts val="0"/>
              </a:spcAft>
              <a:buFont typeface="Arial" panose="020B0604020202020204" pitchFamily="34" charset="0"/>
              <a:buChar char="•"/>
            </a:pPr>
            <a:r>
              <a:rPr lang="en-US" b="0" i="0" dirty="0" err="1">
                <a:solidFill>
                  <a:srgbClr val="333333"/>
                </a:solidFill>
                <a:effectLst/>
                <a:latin typeface="Helvetica Neue"/>
              </a:rPr>
              <a:t>XorRoundKey</a:t>
            </a:r>
            <a:endParaRPr lang="en-US" dirty="0">
              <a:solidFill>
                <a:srgbClr val="333333"/>
              </a:solidFill>
              <a:latin typeface="Helvetica Neue"/>
            </a:endParaRPr>
          </a:p>
          <a:p>
            <a:pPr>
              <a:spcAft>
                <a:spcPts val="0"/>
              </a:spcAft>
            </a:pPr>
            <a:endParaRPr lang="en-US" dirty="0"/>
          </a:p>
          <a:p>
            <a:pPr>
              <a:spcAft>
                <a:spcPts val="0"/>
              </a:spcAft>
            </a:pPr>
            <a:endParaRPr lang="en-US" dirty="0"/>
          </a:p>
          <a:p>
            <a:pPr>
              <a:spcAft>
                <a:spcPts val="0"/>
              </a:spcAft>
            </a:pPr>
            <a:endParaRPr lang="en-US" dirty="0"/>
          </a:p>
          <a:p>
            <a:pPr marL="0" indent="0">
              <a:spcAft>
                <a:spcPts val="0"/>
              </a:spcAft>
              <a:buNone/>
            </a:pPr>
            <a:endParaRPr lang="en-US" dirty="0"/>
          </a:p>
          <a:p>
            <a:pPr>
              <a:spcAft>
                <a:spcPts val="0"/>
              </a:spcAft>
            </a:pPr>
            <a:r>
              <a:rPr lang="en-US" dirty="0">
                <a:solidFill>
                  <a:srgbClr val="333333"/>
                </a:solidFill>
                <a:latin typeface="Helvetica Neue"/>
              </a:rPr>
              <a:t>Reference:</a:t>
            </a:r>
          </a:p>
          <a:p>
            <a:pPr lvl="3">
              <a:spcAft>
                <a:spcPts val="0"/>
              </a:spcAft>
              <a:buFont typeface="Arial" panose="020B0604020202020204" pitchFamily="34" charset="0"/>
              <a:buChar char="•"/>
            </a:pPr>
            <a:r>
              <a:rPr lang="en-US" dirty="0">
                <a:solidFill>
                  <a:srgbClr val="333333"/>
                </a:solidFill>
                <a:latin typeface="Helvetica Neue"/>
              </a:rPr>
              <a:t>Example code: </a:t>
            </a:r>
            <a:r>
              <a:rPr lang="en-US" dirty="0">
                <a:hlinkClick r:id="rId2"/>
              </a:rPr>
              <a:t>RA Flexible Software Package Documentation: </a:t>
            </a:r>
            <a:r>
              <a:rPr lang="en-US" dirty="0" err="1">
                <a:hlinkClick r:id="rId2"/>
              </a:rPr>
              <a:t>Mbed</a:t>
            </a:r>
            <a:r>
              <a:rPr lang="en-US" dirty="0">
                <a:hlinkClick r:id="rId2"/>
              </a:rPr>
              <a:t> Crypto HW Acceleration (</a:t>
            </a:r>
            <a:r>
              <a:rPr lang="en-US" dirty="0" err="1">
                <a:hlinkClick r:id="rId2"/>
              </a:rPr>
              <a:t>rm_psa_crypto</a:t>
            </a:r>
            <a:r>
              <a:rPr lang="en-US" dirty="0">
                <a:hlinkClick r:id="rId2"/>
              </a:rPr>
              <a:t>) (renesas.github.io)</a:t>
            </a:r>
            <a:endParaRPr lang="en-US" dirty="0">
              <a:solidFill>
                <a:srgbClr val="333333"/>
              </a:solidFill>
              <a:latin typeface="Helvetica Neue"/>
            </a:endParaRPr>
          </a:p>
          <a:p>
            <a:pPr lvl="3">
              <a:spcAft>
                <a:spcPts val="0"/>
              </a:spcAft>
              <a:buFont typeface="Arial" panose="020B0604020202020204" pitchFamily="34" charset="0"/>
              <a:buChar char="•"/>
            </a:pPr>
            <a:r>
              <a:rPr lang="en-US" dirty="0">
                <a:hlinkClick r:id="rId3"/>
              </a:rPr>
              <a:t>The AES Block Cipher – Coursera</a:t>
            </a:r>
            <a:endParaRPr lang="en-US" dirty="0">
              <a:solidFill>
                <a:srgbClr val="333333"/>
              </a:solidFill>
              <a:latin typeface="Helvetica Neue"/>
            </a:endParaRPr>
          </a:p>
          <a:p>
            <a:pPr lvl="3">
              <a:spcAft>
                <a:spcPts val="0"/>
              </a:spcAft>
              <a:buFont typeface="Arial" panose="020B0604020202020204" pitchFamily="34" charset="0"/>
              <a:buChar char="•"/>
            </a:pPr>
            <a:r>
              <a:rPr lang="en-US" dirty="0">
                <a:hlinkClick r:id="rId4"/>
              </a:rPr>
              <a:t>(96) AES Explained (Advanced Encryption Standard) - Computerphile - YouTube</a:t>
            </a:r>
            <a:endParaRPr lang="en-US" b="0" i="0" dirty="0">
              <a:solidFill>
                <a:srgbClr val="333333"/>
              </a:solidFill>
              <a:effectLst/>
              <a:latin typeface="Helvetica Neue"/>
            </a:endParaRPr>
          </a:p>
          <a:p>
            <a:pPr lvl="1">
              <a:spcAft>
                <a:spcPts val="0"/>
              </a:spcAft>
            </a:pPr>
            <a:endParaRPr lang="en-US" dirty="0"/>
          </a:p>
        </p:txBody>
      </p:sp>
      <p:sp>
        <p:nvSpPr>
          <p:cNvPr id="6" name="Title 5">
            <a:extLst>
              <a:ext uri="{FF2B5EF4-FFF2-40B4-BE49-F238E27FC236}">
                <a16:creationId xmlns:a16="http://schemas.microsoft.com/office/drawing/2014/main" id="{B1C1D465-7638-4967-9D8C-BE41D58C4F4F}"/>
              </a:ext>
            </a:extLst>
          </p:cNvPr>
          <p:cNvSpPr>
            <a:spLocks noGrp="1"/>
          </p:cNvSpPr>
          <p:nvPr>
            <p:ph type="title"/>
          </p:nvPr>
        </p:nvSpPr>
        <p:spPr/>
        <p:txBody>
          <a:bodyPr/>
          <a:lstStyle/>
          <a:p>
            <a:r>
              <a:rPr lang="en-US" dirty="0"/>
              <a:t>V. AES Algorithm</a:t>
            </a:r>
          </a:p>
        </p:txBody>
      </p:sp>
      <p:pic>
        <p:nvPicPr>
          <p:cNvPr id="9" name="Picture 8">
            <a:extLst>
              <a:ext uri="{FF2B5EF4-FFF2-40B4-BE49-F238E27FC236}">
                <a16:creationId xmlns:a16="http://schemas.microsoft.com/office/drawing/2014/main" id="{EE18E211-2C2D-4C37-8908-C0178052BAC8}"/>
              </a:ext>
            </a:extLst>
          </p:cNvPr>
          <p:cNvPicPr>
            <a:picLocks noChangeAspect="1"/>
          </p:cNvPicPr>
          <p:nvPr/>
        </p:nvPicPr>
        <p:blipFill>
          <a:blip r:embed="rId5"/>
          <a:stretch>
            <a:fillRect/>
          </a:stretch>
        </p:blipFill>
        <p:spPr>
          <a:xfrm>
            <a:off x="8299392" y="597227"/>
            <a:ext cx="2640709" cy="3517900"/>
          </a:xfrm>
          <a:prstGeom prst="rect">
            <a:avLst/>
          </a:prstGeom>
        </p:spPr>
      </p:pic>
    </p:spTree>
    <p:extLst>
      <p:ext uri="{BB962C8B-B14F-4D97-AF65-F5344CB8AC3E}">
        <p14:creationId xmlns:p14="http://schemas.microsoft.com/office/powerpoint/2010/main" val="2674461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722F04-8A99-4B0C-8B69-2194505B37F2}"/>
              </a:ext>
            </a:extLst>
          </p:cNvPr>
          <p:cNvSpPr>
            <a:spLocks noGrp="1"/>
          </p:cNvSpPr>
          <p:nvPr>
            <p:ph idx="1"/>
          </p:nvPr>
        </p:nvSpPr>
        <p:spPr>
          <a:xfrm>
            <a:off x="468000" y="1424991"/>
            <a:ext cx="11244574" cy="268279"/>
          </a:xfrm>
        </p:spPr>
        <p:txBody>
          <a:bodyPr/>
          <a:lstStyle/>
          <a:p>
            <a:r>
              <a:rPr lang="en-US" dirty="0"/>
              <a:t>AES is 128-bits symmetric block cipher. (128-bits: block size)</a:t>
            </a:r>
          </a:p>
        </p:txBody>
      </p:sp>
      <p:sp>
        <p:nvSpPr>
          <p:cNvPr id="6" name="Title 5">
            <a:extLst>
              <a:ext uri="{FF2B5EF4-FFF2-40B4-BE49-F238E27FC236}">
                <a16:creationId xmlns:a16="http://schemas.microsoft.com/office/drawing/2014/main" id="{B1C1D465-7638-4967-9D8C-BE41D58C4F4F}"/>
              </a:ext>
            </a:extLst>
          </p:cNvPr>
          <p:cNvSpPr>
            <a:spLocks noGrp="1"/>
          </p:cNvSpPr>
          <p:nvPr>
            <p:ph type="title"/>
          </p:nvPr>
        </p:nvSpPr>
        <p:spPr/>
        <p:txBody>
          <a:bodyPr/>
          <a:lstStyle/>
          <a:p>
            <a:r>
              <a:rPr lang="en-US" dirty="0"/>
              <a:t>AES</a:t>
            </a:r>
          </a:p>
        </p:txBody>
      </p:sp>
      <p:pic>
        <p:nvPicPr>
          <p:cNvPr id="8" name="Picture 7">
            <a:extLst>
              <a:ext uri="{FF2B5EF4-FFF2-40B4-BE49-F238E27FC236}">
                <a16:creationId xmlns:a16="http://schemas.microsoft.com/office/drawing/2014/main" id="{DA557696-4607-4106-A027-B6D790D6E321}"/>
              </a:ext>
            </a:extLst>
          </p:cNvPr>
          <p:cNvPicPr>
            <a:picLocks noChangeAspect="1"/>
          </p:cNvPicPr>
          <p:nvPr/>
        </p:nvPicPr>
        <p:blipFill>
          <a:blip r:embed="rId2"/>
          <a:stretch>
            <a:fillRect/>
          </a:stretch>
        </p:blipFill>
        <p:spPr>
          <a:xfrm>
            <a:off x="0" y="150452"/>
            <a:ext cx="12192000" cy="6557095"/>
          </a:xfrm>
          <a:prstGeom prst="rect">
            <a:avLst/>
          </a:prstGeom>
        </p:spPr>
      </p:pic>
    </p:spTree>
    <p:extLst>
      <p:ext uri="{BB962C8B-B14F-4D97-AF65-F5344CB8AC3E}">
        <p14:creationId xmlns:p14="http://schemas.microsoft.com/office/powerpoint/2010/main" val="7597094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722F04-8A99-4B0C-8B69-2194505B37F2}"/>
              </a:ext>
            </a:extLst>
          </p:cNvPr>
          <p:cNvSpPr>
            <a:spLocks noGrp="1"/>
          </p:cNvSpPr>
          <p:nvPr>
            <p:ph idx="1"/>
          </p:nvPr>
        </p:nvSpPr>
        <p:spPr>
          <a:xfrm>
            <a:off x="468000" y="1424991"/>
            <a:ext cx="11244574" cy="4903394"/>
          </a:xfrm>
        </p:spPr>
        <p:txBody>
          <a:bodyPr/>
          <a:lstStyle/>
          <a:p>
            <a:r>
              <a:rPr lang="en-US" dirty="0"/>
              <a:t>AES is 128-bits symmetric block cipher. (128-bits: block size)</a:t>
            </a:r>
          </a:p>
          <a:p>
            <a:r>
              <a:rPr lang="en-US" dirty="0"/>
              <a:t>10 block:</a:t>
            </a:r>
          </a:p>
          <a:p>
            <a:pPr lvl="3">
              <a:buFont typeface="Arial" panose="020B0604020202020204" pitchFamily="34" charset="0"/>
              <a:buChar char="•"/>
            </a:pPr>
            <a:r>
              <a:rPr lang="en-US" b="0" i="0" dirty="0" err="1">
                <a:solidFill>
                  <a:srgbClr val="333333"/>
                </a:solidFill>
                <a:effectLst/>
                <a:latin typeface="Helvetica Neue"/>
              </a:rPr>
              <a:t>SubBytes</a:t>
            </a:r>
            <a:endParaRPr lang="en-US" b="0" i="0" dirty="0">
              <a:solidFill>
                <a:srgbClr val="333333"/>
              </a:solidFill>
              <a:effectLst/>
              <a:latin typeface="Helvetica Neue"/>
            </a:endParaRPr>
          </a:p>
          <a:p>
            <a:pPr lvl="3">
              <a:buFont typeface="Arial" panose="020B0604020202020204" pitchFamily="34" charset="0"/>
              <a:buChar char="•"/>
            </a:pPr>
            <a:r>
              <a:rPr lang="en-US" b="0" i="0" dirty="0" err="1">
                <a:solidFill>
                  <a:srgbClr val="333333"/>
                </a:solidFill>
                <a:effectLst/>
                <a:latin typeface="Helvetica Neue"/>
              </a:rPr>
              <a:t>ShiftRows</a:t>
            </a:r>
            <a:endParaRPr lang="en-US" b="0" i="0" dirty="0">
              <a:solidFill>
                <a:srgbClr val="333333"/>
              </a:solidFill>
              <a:effectLst/>
              <a:latin typeface="Helvetica Neue"/>
            </a:endParaRPr>
          </a:p>
          <a:p>
            <a:pPr lvl="3">
              <a:buFont typeface="Arial" panose="020B0604020202020204" pitchFamily="34" charset="0"/>
              <a:buChar char="•"/>
            </a:pPr>
            <a:r>
              <a:rPr lang="en-US" b="0" i="0" dirty="0" err="1">
                <a:solidFill>
                  <a:srgbClr val="333333"/>
                </a:solidFill>
                <a:effectLst/>
                <a:latin typeface="Helvetica Neue"/>
              </a:rPr>
              <a:t>MixColumns</a:t>
            </a:r>
            <a:endParaRPr lang="en-US" b="0" i="0" dirty="0">
              <a:solidFill>
                <a:srgbClr val="333333"/>
              </a:solidFill>
              <a:effectLst/>
              <a:latin typeface="Helvetica Neue"/>
            </a:endParaRPr>
          </a:p>
          <a:p>
            <a:pPr lvl="3">
              <a:buFont typeface="Arial" panose="020B0604020202020204" pitchFamily="34" charset="0"/>
              <a:buChar char="•"/>
            </a:pPr>
            <a:r>
              <a:rPr lang="en-US" b="0" i="0" dirty="0" err="1">
                <a:solidFill>
                  <a:srgbClr val="333333"/>
                </a:solidFill>
                <a:effectLst/>
                <a:latin typeface="Helvetica Neue"/>
              </a:rPr>
              <a:t>XorRoundKey</a:t>
            </a:r>
            <a:endParaRPr lang="en-US" b="0" i="0" dirty="0">
              <a:solidFill>
                <a:srgbClr val="333333"/>
              </a:solidFill>
              <a:effectLst/>
              <a:latin typeface="Helvetica Neue"/>
            </a:endParaRPr>
          </a:p>
          <a:p>
            <a:pPr lvl="3">
              <a:buFont typeface="Arial" panose="020B0604020202020204" pitchFamily="34" charset="0"/>
              <a:buChar char="•"/>
            </a:pPr>
            <a:endParaRPr lang="en-US" dirty="0">
              <a:solidFill>
                <a:srgbClr val="333333"/>
              </a:solidFill>
              <a:latin typeface="Helvetica Neue"/>
            </a:endParaRPr>
          </a:p>
          <a:p>
            <a:pPr lvl="3">
              <a:buFont typeface="Arial" panose="020B0604020202020204" pitchFamily="34" charset="0"/>
              <a:buChar char="•"/>
            </a:pPr>
            <a:endParaRPr lang="en-US" b="0" i="0" dirty="0">
              <a:solidFill>
                <a:srgbClr val="333333"/>
              </a:solidFill>
              <a:effectLst/>
              <a:latin typeface="Helvetica Neue"/>
            </a:endParaRPr>
          </a:p>
          <a:p>
            <a:pPr lvl="3">
              <a:buFont typeface="Arial" panose="020B0604020202020204" pitchFamily="34" charset="0"/>
              <a:buChar char="•"/>
            </a:pPr>
            <a:endParaRPr lang="en-US" dirty="0">
              <a:solidFill>
                <a:srgbClr val="333333"/>
              </a:solidFill>
              <a:latin typeface="Helvetica Neue"/>
            </a:endParaRPr>
          </a:p>
          <a:p>
            <a:pPr lvl="3">
              <a:buFont typeface="Arial" panose="020B0604020202020204" pitchFamily="34" charset="0"/>
              <a:buChar char="•"/>
            </a:pPr>
            <a:r>
              <a:rPr lang="en-US" dirty="0">
                <a:hlinkClick r:id="rId2"/>
              </a:rPr>
              <a:t>The AES Block Cipher – Coursera</a:t>
            </a:r>
            <a:endParaRPr lang="en-US" dirty="0">
              <a:solidFill>
                <a:srgbClr val="333333"/>
              </a:solidFill>
              <a:latin typeface="Helvetica Neue"/>
            </a:endParaRPr>
          </a:p>
          <a:p>
            <a:pPr lvl="3">
              <a:buFont typeface="Arial" panose="020B0604020202020204" pitchFamily="34" charset="0"/>
              <a:buChar char="•"/>
            </a:pPr>
            <a:r>
              <a:rPr lang="en-US" dirty="0">
                <a:hlinkClick r:id="rId3"/>
              </a:rPr>
              <a:t>(96) AES Explained (Advanced Encryption Standard) - Computerphile - YouTube</a:t>
            </a:r>
            <a:endParaRPr lang="en-US" b="0" i="0" dirty="0">
              <a:solidFill>
                <a:srgbClr val="333333"/>
              </a:solidFill>
              <a:effectLst/>
              <a:latin typeface="Helvetica Neue"/>
            </a:endParaRPr>
          </a:p>
          <a:p>
            <a:pPr lvl="1"/>
            <a:endParaRPr lang="en-US" dirty="0"/>
          </a:p>
        </p:txBody>
      </p:sp>
      <p:sp>
        <p:nvSpPr>
          <p:cNvPr id="6" name="Title 5">
            <a:extLst>
              <a:ext uri="{FF2B5EF4-FFF2-40B4-BE49-F238E27FC236}">
                <a16:creationId xmlns:a16="http://schemas.microsoft.com/office/drawing/2014/main" id="{B1C1D465-7638-4967-9D8C-BE41D58C4F4F}"/>
              </a:ext>
            </a:extLst>
          </p:cNvPr>
          <p:cNvSpPr>
            <a:spLocks noGrp="1"/>
          </p:cNvSpPr>
          <p:nvPr>
            <p:ph type="title"/>
          </p:nvPr>
        </p:nvSpPr>
        <p:spPr/>
        <p:txBody>
          <a:bodyPr/>
          <a:lstStyle/>
          <a:p>
            <a:r>
              <a:rPr lang="en-US" dirty="0"/>
              <a:t>AES</a:t>
            </a:r>
          </a:p>
        </p:txBody>
      </p:sp>
      <p:pic>
        <p:nvPicPr>
          <p:cNvPr id="4" name="Picture 3">
            <a:extLst>
              <a:ext uri="{FF2B5EF4-FFF2-40B4-BE49-F238E27FC236}">
                <a16:creationId xmlns:a16="http://schemas.microsoft.com/office/drawing/2014/main" id="{66A22405-3CE7-430A-8E50-4D6F6A2B0E50}"/>
              </a:ext>
            </a:extLst>
          </p:cNvPr>
          <p:cNvPicPr>
            <a:picLocks noChangeAspect="1"/>
          </p:cNvPicPr>
          <p:nvPr/>
        </p:nvPicPr>
        <p:blipFill>
          <a:blip r:embed="rId4"/>
          <a:stretch>
            <a:fillRect/>
          </a:stretch>
        </p:blipFill>
        <p:spPr>
          <a:xfrm>
            <a:off x="0" y="16690"/>
            <a:ext cx="12192000" cy="6824619"/>
          </a:xfrm>
          <a:prstGeom prst="rect">
            <a:avLst/>
          </a:prstGeom>
        </p:spPr>
      </p:pic>
    </p:spTree>
    <p:extLst>
      <p:ext uri="{BB962C8B-B14F-4D97-AF65-F5344CB8AC3E}">
        <p14:creationId xmlns:p14="http://schemas.microsoft.com/office/powerpoint/2010/main" val="14154332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B3D737A5-6BDA-4496-BFA2-48EC8B9E9EBA}"/>
              </a:ext>
            </a:extLst>
          </p:cNvPr>
          <p:cNvSpPr>
            <a:spLocks noGrp="1"/>
          </p:cNvSpPr>
          <p:nvPr>
            <p:ph type="body" sz="quarter" idx="13"/>
          </p:nvPr>
        </p:nvSpPr>
        <p:spPr>
          <a:xfrm>
            <a:off x="1080000" y="1412776"/>
            <a:ext cx="5280000" cy="300339"/>
          </a:xfrm>
        </p:spPr>
        <p:txBody>
          <a:bodyPr/>
          <a:lstStyle/>
          <a:p>
            <a:r>
              <a:rPr lang="en-US" altLang="ja-JP" dirty="0"/>
              <a:t>Renesas.com</a:t>
            </a:r>
            <a:endParaRPr lang="ja-JP" altLang="en-US" dirty="0"/>
          </a:p>
        </p:txBody>
      </p:sp>
    </p:spTree>
    <p:extLst>
      <p:ext uri="{BB962C8B-B14F-4D97-AF65-F5344CB8AC3E}">
        <p14:creationId xmlns:p14="http://schemas.microsoft.com/office/powerpoint/2010/main" val="2477632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609539"/>
            <a:ext cx="11244575" cy="443198"/>
          </a:xfrm>
        </p:spPr>
        <p:txBody>
          <a:bodyPr/>
          <a:lstStyle/>
          <a:p>
            <a:r>
              <a:rPr lang="en-US" dirty="0"/>
              <a:t>I. </a:t>
            </a:r>
            <a:r>
              <a:rPr lang="en-US" dirty="0" err="1"/>
              <a:t>CRyptography</a:t>
            </a:r>
            <a:endParaRPr lang="en-US" dirty="0"/>
          </a:p>
        </p:txBody>
      </p:sp>
      <p:pic>
        <p:nvPicPr>
          <p:cNvPr id="6" name="Picture 5">
            <a:extLst>
              <a:ext uri="{FF2B5EF4-FFF2-40B4-BE49-F238E27FC236}">
                <a16:creationId xmlns:a16="http://schemas.microsoft.com/office/drawing/2014/main" id="{BFF80682-C77F-490F-B5FA-73A64D6ABC70}"/>
              </a:ext>
            </a:extLst>
          </p:cNvPr>
          <p:cNvPicPr>
            <a:picLocks noChangeAspect="1"/>
          </p:cNvPicPr>
          <p:nvPr/>
        </p:nvPicPr>
        <p:blipFill>
          <a:blip r:embed="rId4"/>
          <a:stretch>
            <a:fillRect/>
          </a:stretch>
        </p:blipFill>
        <p:spPr>
          <a:xfrm>
            <a:off x="467999" y="1244835"/>
            <a:ext cx="9628501" cy="4728627"/>
          </a:xfrm>
          <a:prstGeom prst="rect">
            <a:avLst/>
          </a:prstGeom>
        </p:spPr>
      </p:pic>
    </p:spTree>
    <p:custDataLst>
      <p:tags r:id="rId1"/>
    </p:custDataLst>
    <p:extLst>
      <p:ext uri="{BB962C8B-B14F-4D97-AF65-F5344CB8AC3E}">
        <p14:creationId xmlns:p14="http://schemas.microsoft.com/office/powerpoint/2010/main" val="2485318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609539"/>
            <a:ext cx="11244575" cy="443198"/>
          </a:xfrm>
        </p:spPr>
        <p:txBody>
          <a:bodyPr/>
          <a:lstStyle/>
          <a:p>
            <a:r>
              <a:rPr lang="en-US" dirty="0"/>
              <a:t>I. </a:t>
            </a:r>
            <a:r>
              <a:rPr lang="en-US" dirty="0" err="1"/>
              <a:t>CRyptography</a:t>
            </a:r>
            <a:endParaRPr lang="en-US" dirty="0"/>
          </a:p>
        </p:txBody>
      </p:sp>
      <p:pic>
        <p:nvPicPr>
          <p:cNvPr id="4" name="Picture 3">
            <a:extLst>
              <a:ext uri="{FF2B5EF4-FFF2-40B4-BE49-F238E27FC236}">
                <a16:creationId xmlns:a16="http://schemas.microsoft.com/office/drawing/2014/main" id="{63F07E27-BF09-4337-B576-8B9707EB1752}"/>
              </a:ext>
            </a:extLst>
          </p:cNvPr>
          <p:cNvPicPr>
            <a:picLocks noChangeAspect="1"/>
          </p:cNvPicPr>
          <p:nvPr/>
        </p:nvPicPr>
        <p:blipFill>
          <a:blip r:embed="rId4"/>
          <a:stretch>
            <a:fillRect/>
          </a:stretch>
        </p:blipFill>
        <p:spPr>
          <a:xfrm>
            <a:off x="467999" y="1261230"/>
            <a:ext cx="9349101" cy="4726956"/>
          </a:xfrm>
          <a:prstGeom prst="rect">
            <a:avLst/>
          </a:prstGeom>
        </p:spPr>
      </p:pic>
    </p:spTree>
    <p:custDataLst>
      <p:tags r:id="rId1"/>
    </p:custDataLst>
    <p:extLst>
      <p:ext uri="{BB962C8B-B14F-4D97-AF65-F5344CB8AC3E}">
        <p14:creationId xmlns:p14="http://schemas.microsoft.com/office/powerpoint/2010/main" val="2924115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609539"/>
            <a:ext cx="11244575" cy="443198"/>
          </a:xfrm>
        </p:spPr>
        <p:txBody>
          <a:bodyPr/>
          <a:lstStyle/>
          <a:p>
            <a:r>
              <a:rPr lang="en-US" dirty="0"/>
              <a:t>I. </a:t>
            </a:r>
            <a:r>
              <a:rPr lang="en-US" dirty="0" err="1"/>
              <a:t>CRyptography</a:t>
            </a:r>
            <a:endParaRPr lang="en-US" dirty="0"/>
          </a:p>
        </p:txBody>
      </p:sp>
      <p:pic>
        <p:nvPicPr>
          <p:cNvPr id="4" name="Picture 3">
            <a:extLst>
              <a:ext uri="{FF2B5EF4-FFF2-40B4-BE49-F238E27FC236}">
                <a16:creationId xmlns:a16="http://schemas.microsoft.com/office/drawing/2014/main" id="{98CB29A6-0AE3-4358-BA58-A96A58B5AD46}"/>
              </a:ext>
            </a:extLst>
          </p:cNvPr>
          <p:cNvPicPr>
            <a:picLocks noChangeAspect="1"/>
          </p:cNvPicPr>
          <p:nvPr/>
        </p:nvPicPr>
        <p:blipFill>
          <a:blip r:embed="rId4"/>
          <a:stretch>
            <a:fillRect/>
          </a:stretch>
        </p:blipFill>
        <p:spPr>
          <a:xfrm>
            <a:off x="467999" y="1311481"/>
            <a:ext cx="9412601" cy="4818738"/>
          </a:xfrm>
          <a:prstGeom prst="rect">
            <a:avLst/>
          </a:prstGeom>
        </p:spPr>
      </p:pic>
    </p:spTree>
    <p:custDataLst>
      <p:tags r:id="rId1"/>
    </p:custDataLst>
    <p:extLst>
      <p:ext uri="{BB962C8B-B14F-4D97-AF65-F5344CB8AC3E}">
        <p14:creationId xmlns:p14="http://schemas.microsoft.com/office/powerpoint/2010/main" val="2624005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609539"/>
            <a:ext cx="11244575" cy="443198"/>
          </a:xfrm>
        </p:spPr>
        <p:txBody>
          <a:bodyPr/>
          <a:lstStyle/>
          <a:p>
            <a:r>
              <a:rPr lang="en-US" dirty="0"/>
              <a:t>I. </a:t>
            </a:r>
            <a:r>
              <a:rPr lang="en-US" dirty="0" err="1"/>
              <a:t>CRyptography</a:t>
            </a:r>
            <a:endParaRPr lang="en-US" dirty="0"/>
          </a:p>
        </p:txBody>
      </p:sp>
      <p:pic>
        <p:nvPicPr>
          <p:cNvPr id="5" name="Picture 4">
            <a:extLst>
              <a:ext uri="{FF2B5EF4-FFF2-40B4-BE49-F238E27FC236}">
                <a16:creationId xmlns:a16="http://schemas.microsoft.com/office/drawing/2014/main" id="{34CB3D7B-CF1B-4790-8F84-924C93FF2503}"/>
              </a:ext>
            </a:extLst>
          </p:cNvPr>
          <p:cNvPicPr>
            <a:picLocks noChangeAspect="1"/>
          </p:cNvPicPr>
          <p:nvPr/>
        </p:nvPicPr>
        <p:blipFill>
          <a:blip r:embed="rId4"/>
          <a:stretch>
            <a:fillRect/>
          </a:stretch>
        </p:blipFill>
        <p:spPr>
          <a:xfrm>
            <a:off x="467999" y="1353385"/>
            <a:ext cx="10492101" cy="4840229"/>
          </a:xfrm>
          <a:prstGeom prst="rect">
            <a:avLst/>
          </a:prstGeom>
        </p:spPr>
      </p:pic>
    </p:spTree>
    <p:custDataLst>
      <p:tags r:id="rId1"/>
    </p:custDataLst>
    <p:extLst>
      <p:ext uri="{BB962C8B-B14F-4D97-AF65-F5344CB8AC3E}">
        <p14:creationId xmlns:p14="http://schemas.microsoft.com/office/powerpoint/2010/main" val="1077966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609539"/>
            <a:ext cx="11244575" cy="443198"/>
          </a:xfrm>
        </p:spPr>
        <p:txBody>
          <a:bodyPr/>
          <a:lstStyle/>
          <a:p>
            <a:r>
              <a:rPr lang="en-US" dirty="0"/>
              <a:t>I. </a:t>
            </a:r>
            <a:r>
              <a:rPr lang="en-US" dirty="0" err="1"/>
              <a:t>CRyptography</a:t>
            </a:r>
            <a:endParaRPr lang="en-US" dirty="0"/>
          </a:p>
        </p:txBody>
      </p:sp>
      <p:pic>
        <p:nvPicPr>
          <p:cNvPr id="5" name="Picture 4">
            <a:extLst>
              <a:ext uri="{FF2B5EF4-FFF2-40B4-BE49-F238E27FC236}">
                <a16:creationId xmlns:a16="http://schemas.microsoft.com/office/drawing/2014/main" id="{47F84ABF-6801-44BF-9FDC-06C96A1F85C8}"/>
              </a:ext>
            </a:extLst>
          </p:cNvPr>
          <p:cNvPicPr>
            <a:picLocks noChangeAspect="1"/>
          </p:cNvPicPr>
          <p:nvPr/>
        </p:nvPicPr>
        <p:blipFill>
          <a:blip r:embed="rId4"/>
          <a:stretch>
            <a:fillRect/>
          </a:stretch>
        </p:blipFill>
        <p:spPr>
          <a:xfrm>
            <a:off x="467999" y="1312180"/>
            <a:ext cx="9006201" cy="4759754"/>
          </a:xfrm>
          <a:prstGeom prst="rect">
            <a:avLst/>
          </a:prstGeom>
        </p:spPr>
      </p:pic>
    </p:spTree>
    <p:custDataLst>
      <p:tags r:id="rId1"/>
    </p:custDataLst>
    <p:extLst>
      <p:ext uri="{BB962C8B-B14F-4D97-AF65-F5344CB8AC3E}">
        <p14:creationId xmlns:p14="http://schemas.microsoft.com/office/powerpoint/2010/main" val="35158025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Renesas Template 2021 - EN Confidential">
  <a:themeElements>
    <a:clrScheme name="Renesas_colors">
      <a:dk1>
        <a:srgbClr val="3C3C3B"/>
      </a:dk1>
      <a:lt1>
        <a:sysClr val="window" lastClr="FFFFFF"/>
      </a:lt1>
      <a:dk2>
        <a:srgbClr val="06418C"/>
      </a:dk2>
      <a:lt2>
        <a:srgbClr val="F2F2F2"/>
      </a:lt2>
      <a:accent1>
        <a:srgbClr val="4471A9"/>
      </a:accent1>
      <a:accent2>
        <a:srgbClr val="D70000"/>
      </a:accent2>
      <a:accent3>
        <a:srgbClr val="FFC800"/>
      </a:accent3>
      <a:accent4>
        <a:srgbClr val="669933"/>
      </a:accent4>
      <a:accent5>
        <a:srgbClr val="993399"/>
      </a:accent5>
      <a:accent6>
        <a:srgbClr val="9D9D9D"/>
      </a:accent6>
      <a:hlink>
        <a:srgbClr val="06418C"/>
      </a:hlink>
      <a:folHlink>
        <a:srgbClr val="993399"/>
      </a:folHlink>
    </a:clrScheme>
    <a:fontScheme name="ユーザー定義 1">
      <a:majorFont>
        <a:latin typeface="Arial Narrow"/>
        <a:ea typeface="メイリオ"/>
        <a:cs typeface=""/>
      </a:majorFont>
      <a:minorFont>
        <a:latin typeface="Arial"/>
        <a:ea typeface="メイリオ"/>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00D71A84-D2D6-49D6-83D4-FE5C777574D2}" vid="{FF36284B-6E5C-4314-BA32-53BE134DDF82}"/>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5704BD7221BEC848AF7D6B58F2D3FC5C" ma:contentTypeVersion="2" ma:contentTypeDescription="新しいドキュメントを作成します。" ma:contentTypeScope="" ma:versionID="ac3cf65156fd5a754467f3a9cdad4fdc">
  <xsd:schema xmlns:xsd="http://www.w3.org/2001/XMLSchema" xmlns:xs="http://www.w3.org/2001/XMLSchema" xmlns:p="http://schemas.microsoft.com/office/2006/metadata/properties" xmlns:ns2="5723f8b1-d3c6-42bf-8700-97f41f99a519" targetNamespace="http://schemas.microsoft.com/office/2006/metadata/properties" ma:root="true" ma:fieldsID="09d191026fa2ef3407fc2214d94dd6ec" ns2:_="">
    <xsd:import namespace="5723f8b1-d3c6-42bf-8700-97f41f99a51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23f8b1-d3c6-42bf-8700-97f41f99a5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71853E-0EF3-4973-AB23-17AA5798BB66}">
  <ds:schemaRefs>
    <ds:schemaRef ds:uri="http://schemas.microsoft.com/office/2006/metadata/properties"/>
    <ds:schemaRef ds:uri="06d9720b-8174-446e-9216-4baf272e239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1ad14a14-7fd7-4fd3-93a6-f75017eef6ac"/>
    <ds:schemaRef ds:uri="http://purl.org/dc/elements/1.1/"/>
    <ds:schemaRef ds:uri="http://www.w3.org/XML/1998/namespace"/>
  </ds:schemaRefs>
</ds:datastoreItem>
</file>

<file path=customXml/itemProps2.xml><?xml version="1.0" encoding="utf-8"?>
<ds:datastoreItem xmlns:ds="http://schemas.openxmlformats.org/officeDocument/2006/customXml" ds:itemID="{E8D43A2A-94B1-4974-B420-34C33BDEB8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23f8b1-d3c6-42bf-8700-97f41f99a5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3BE601-7F02-4240-9AF6-86A6A55D9AE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EN_conf_2022_Renesas_PPTtemp</Template>
  <TotalTime>20470</TotalTime>
  <Words>4325</Words>
  <Application>Microsoft Office PowerPoint</Application>
  <PresentationFormat>Widescreen</PresentationFormat>
  <Paragraphs>328</Paragraphs>
  <Slides>44</Slides>
  <Notes>40</Notes>
  <HiddenSlides>3</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44</vt:i4>
      </vt:variant>
    </vt:vector>
  </HeadingPairs>
  <TitlesOfParts>
    <vt:vector size="58" baseType="lpstr">
      <vt:lpstr>-apple-system</vt:lpstr>
      <vt:lpstr>Arial</vt:lpstr>
      <vt:lpstr>Arial Narrow</vt:lpstr>
      <vt:lpstr>Calibri</vt:lpstr>
      <vt:lpstr>Calibri</vt:lpstr>
      <vt:lpstr>Helvetica Neue</vt:lpstr>
      <vt:lpstr>inherit</vt:lpstr>
      <vt:lpstr>Inter</vt:lpstr>
      <vt:lpstr>Lato</vt:lpstr>
      <vt:lpstr>Open Sans</vt:lpstr>
      <vt:lpstr>Segoe UI</vt:lpstr>
      <vt:lpstr>Symbol</vt:lpstr>
      <vt:lpstr>Wingdings</vt:lpstr>
      <vt:lpstr>Renesas Template 2021 - EN Confidential</vt:lpstr>
      <vt:lpstr>PowerPoint Presentation</vt:lpstr>
      <vt:lpstr>agenda</vt:lpstr>
      <vt:lpstr>I. CRyptography</vt:lpstr>
      <vt:lpstr>I. CRyptography</vt:lpstr>
      <vt:lpstr>I. CRyptography</vt:lpstr>
      <vt:lpstr>I. CRyptography</vt:lpstr>
      <vt:lpstr>I. CRyptography</vt:lpstr>
      <vt:lpstr>I. CRyptography</vt:lpstr>
      <vt:lpstr>I. CRyptography</vt:lpstr>
      <vt:lpstr>I. CRyptography</vt:lpstr>
      <vt:lpstr>ii. Azure RTOS NetX Crypto HW Acceleration  2.1 NetX Crypto Unique Features </vt:lpstr>
      <vt:lpstr>ii. Azure RTOS NetX Crypto HW Acceleration  2.2 Microsoft Azure RTOS NetX Crypto API</vt:lpstr>
      <vt:lpstr>ii. Azure RTOS NetX Crypto HW Acceleration  2.2 Microsoft Azure RTOS NetX Crypto API</vt:lpstr>
      <vt:lpstr>ii. Azure RTOS NetX Crypto HW Acceleration  2.3 features</vt:lpstr>
      <vt:lpstr>Note: AES chaining mode</vt:lpstr>
      <vt:lpstr>Note: AES chaining mode</vt:lpstr>
      <vt:lpstr>ii. Azure RTOS NetX Crypto HW Acceleration  2.4 Configuration</vt:lpstr>
      <vt:lpstr>ii. Azure RTOS NetX Crypto HW Acceleration  2.4 Configuration</vt:lpstr>
      <vt:lpstr>ii. Azure RTOS NetX Crypto HW Acceleration  2.4 Usage note</vt:lpstr>
      <vt:lpstr>iii. Mbed Crypto HW Acceleration 3.1 History </vt:lpstr>
      <vt:lpstr>iii. Mbed Crypto HW Acceleration 3.2 psa crypto api</vt:lpstr>
      <vt:lpstr>3.2 psa crypto api - Functionality overview 3.2.1 Library management</vt:lpstr>
      <vt:lpstr>3.2 psa crypto api - Functionality overview 3.2.2 Key management</vt:lpstr>
      <vt:lpstr>3.2. psa crypto api - Functionality overview 3.2.2 Key management</vt:lpstr>
      <vt:lpstr>3.2 psa crypto api - Functionality overview 3.2.3 Symmetric cryptography</vt:lpstr>
      <vt:lpstr>Note 1 - hash</vt:lpstr>
      <vt:lpstr>3.2 psa crypto api - Functionality overview 3.2.3 Asymmetric cryptography</vt:lpstr>
      <vt:lpstr>iii. Mbed Crypto HW Acceleration 3.3 Mbed Crypto impementation</vt:lpstr>
      <vt:lpstr>iii. Mbed Crypto HW Acceleration 3.4 functions</vt:lpstr>
      <vt:lpstr>iii. Mbed Crypto HW Acceleration 3.5 HW overview</vt:lpstr>
      <vt:lpstr>iii. Mbed Crypto HW Acceleration 3.5 Feature</vt:lpstr>
      <vt:lpstr>iii. Mbed Crypto HW Acceleration 3.5 configuration</vt:lpstr>
      <vt:lpstr>iii. Mbed Crypto HW Acceleration 3.5 configuration</vt:lpstr>
      <vt:lpstr>iii. Mbed Crypto HW Acceleration 3.5 configuration</vt:lpstr>
      <vt:lpstr>iii. Mbed Crypto HW Acceleration 3.5 usage note</vt:lpstr>
      <vt:lpstr>iii. Mbed Crypto HW Acceleration 3.5 usage note</vt:lpstr>
      <vt:lpstr>iii. Mbed Crypto HW Acceleration 3.6 AES Example</vt:lpstr>
      <vt:lpstr>Iv. Secure Crypto Engine (r_sce_protected_cavp) 4.1 Overview</vt:lpstr>
      <vt:lpstr>Iv. Secure Crypto Engine (r_sce_protected_cavp) 4.2 Feature</vt:lpstr>
      <vt:lpstr>PowerPoint Presentation</vt:lpstr>
      <vt:lpstr>V. AES Algorithm</vt:lpstr>
      <vt:lpstr>AES</vt:lpstr>
      <vt:lpstr>AES</vt:lpstr>
      <vt:lpstr>PowerPoint Presentation</vt:lpstr>
    </vt:vector>
  </TitlesOfParts>
  <Company>Renesas Electronics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RX  Tool, Cloud, Kits Update PMM</dc:title>
  <dc:creator>Keita Kashima</dc:creator>
  <cp:lastModifiedBy>Hien Huynh</cp:lastModifiedBy>
  <cp:revision>338</cp:revision>
  <dcterms:created xsi:type="dcterms:W3CDTF">2022-01-18T01:42:01Z</dcterms:created>
  <dcterms:modified xsi:type="dcterms:W3CDTF">2023-02-24T07:48:19Z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0x0101005704BD7221BEC848AF7D6B58F2D3FC5C</vt:lpwstr>
  </property>
  <property fmtid="{D5CDD505-2E9C-101B-9397-08002B2CF9AE}" pid="3" name="xd_ProgID">
    <vt:lpwstr/>
  </property>
  <property fmtid="{D5CDD505-2E9C-101B-9397-08002B2CF9AE}" pid="4" name="ComplianceAssetId">
    <vt:lpwstr/>
  </property>
  <property fmtid="{D5CDD505-2E9C-101B-9397-08002B2CF9AE}" pid="5" name="TemplateUrl">
    <vt:lpwstr/>
  </property>
</Properties>
</file>